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7"/>
  </p:notesMasterIdLst>
  <p:sldIdLst>
    <p:sldId id="262" r:id="rId2"/>
    <p:sldId id="274" r:id="rId3"/>
    <p:sldId id="257" r:id="rId4"/>
    <p:sldId id="277" r:id="rId5"/>
    <p:sldId id="286" r:id="rId6"/>
    <p:sldId id="278" r:id="rId7"/>
    <p:sldId id="279" r:id="rId8"/>
    <p:sldId id="287" r:id="rId9"/>
    <p:sldId id="280" r:id="rId10"/>
    <p:sldId id="288" r:id="rId11"/>
    <p:sldId id="281" r:id="rId12"/>
    <p:sldId id="272" r:id="rId13"/>
    <p:sldId id="298" r:id="rId14"/>
    <p:sldId id="273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99FF"/>
    <a:srgbClr val="CCCCFF"/>
    <a:srgbClr val="CC99FF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7354" autoAdjust="0"/>
  </p:normalViewPr>
  <p:slideViewPr>
    <p:cSldViewPr snapToGrid="0">
      <p:cViewPr varScale="1">
        <p:scale>
          <a:sx n="100" d="100"/>
          <a:sy n="100" d="100"/>
        </p:scale>
        <p:origin x="23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271648A-02B0-46C7-9EB2-31BD2FE0AF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C7FEEC-E050-4EFF-98EE-3FA023B4FE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A485-53FD-40BE-BC27-2D900406951B}" type="datetimeFigureOut">
              <a:rPr lang="zh-TW" altLang="en-US"/>
              <a:pPr>
                <a:defRPr/>
              </a:pPr>
              <a:t>2024/12/23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53528288-7561-4AD5-AA01-BB188BBBF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DDA859A-1581-4EB4-94A2-0026CFF0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27AA9E-CEB4-4D7B-8C78-2A819DB7D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3C204C-F1D5-4C5C-96CC-F2DB910F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59336E-CC52-4F4F-B9FB-F463D57A44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9336E-CC52-4F4F-B9FB-F463D57A447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08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9336E-CC52-4F4F-B9FB-F463D57A447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1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>
            <a:extLst>
              <a:ext uri="{FF2B5EF4-FFF2-40B4-BE49-F238E27FC236}">
                <a16:creationId xmlns:a16="http://schemas.microsoft.com/office/drawing/2014/main" id="{A21364A2-1C2F-4182-8F84-7C9AB6461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86ACD1CA-3251-499E-BEC3-DEFF449C9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dirty="0">
                <a:solidFill>
                  <a:srgbClr val="0F0F0F"/>
                </a:solidFill>
                <a:latin typeface="YouTube Sans"/>
              </a:rPr>
              <a:t>EYE</a:t>
            </a:r>
            <a:r>
              <a:rPr lang="zh-TW" altLang="en-US" b="1" dirty="0">
                <a:solidFill>
                  <a:srgbClr val="0F0F0F"/>
                </a:solidFill>
                <a:latin typeface="YouTube Sans"/>
              </a:rPr>
              <a:t>的保衛戰</a:t>
            </a:r>
            <a:r>
              <a:rPr lang="en-US" altLang="zh-TW" b="1" dirty="0">
                <a:solidFill>
                  <a:srgbClr val="0F0F0F"/>
                </a:solidFill>
                <a:latin typeface="YouTube Sans"/>
              </a:rPr>
              <a:t>-</a:t>
            </a:r>
            <a:r>
              <a:rPr lang="zh-TW" altLang="en-US" b="1" dirty="0">
                <a:solidFill>
                  <a:srgbClr val="0F0F0F"/>
                </a:solidFill>
                <a:latin typeface="YouTube Sans"/>
              </a:rPr>
              <a:t>視力保健衛教影片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https://www.youtube.com/watch?v=WKCzKC6gSBY&amp;ab_channel=%E8%A1%9B%E7%94%9F%E7%A6%8F%E5%88%A9%E9%83%A8%E5%9C%8B%E6%B0%91%E5%81%A5%E5%BA%B7%E7%BD%B2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C410B7C5-53C2-4F75-8187-277ACC4E8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5D2632-716F-4D06-846F-50428DB9D03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>
            <a:extLst>
              <a:ext uri="{FF2B5EF4-FFF2-40B4-BE49-F238E27FC236}">
                <a16:creationId xmlns:a16="http://schemas.microsoft.com/office/drawing/2014/main" id="{69F299A0-8F63-4DF3-A736-7073690B7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7CEA834D-A46C-4A3B-BAEF-318A76CD1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dirty="0"/>
              <a:t>Eye</a:t>
            </a:r>
            <a:r>
              <a:rPr lang="zh-TW" altLang="en-US" b="1" dirty="0"/>
              <a:t>護你我他 視界不分家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https://www.youtube.com/watch?v=2Wdji9T8OVI&amp;ab_channel=TheHealth99</a:t>
            </a:r>
            <a:endParaRPr lang="zh-TW" altLang="en-US" dirty="0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6DAD7D3C-2827-43FB-B3CB-46B4D4BB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380677-C70B-47C6-8FE3-21AC5D2FF74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947830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532819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71972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555777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39188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947121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3DE5-5579-406B-8D78-86ACCA5EE53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9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EDB-F392-4F2D-8498-F8CD9DF132E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080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3">
            <a:extLst>
              <a:ext uri="{FF2B5EF4-FFF2-40B4-BE49-F238E27FC236}">
                <a16:creationId xmlns:a16="http://schemas.microsoft.com/office/drawing/2014/main" id="{64E5A24E-B292-44D2-8EE2-7DD80D3D7E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" name="Rectangle 24">
            <a:extLst>
              <a:ext uri="{FF2B5EF4-FFF2-40B4-BE49-F238E27FC236}">
                <a16:creationId xmlns:a16="http://schemas.microsoft.com/office/drawing/2014/main" id="{1058D806-A92D-4899-B257-959B6DA26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CE3E3538-A67F-4F6B-8148-1AF485E2B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3CE824-4D5F-4518-917F-16610344A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873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5882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929906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165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072299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3A6A9-1E96-4EED-8196-A32810B0299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321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45FF-0363-4FA1-92C4-40709AC2E6D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47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531A6-72F5-4E4F-B6C1-29A7021250A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75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7A530CE-DD0A-47FB-9B2C-4AFEA02FE1C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24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ED8E992-B6FE-428C-A21B-1A449BD7622F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08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CzKC6gSBY&amp;ab_channel=%E8%A1%9B%E7%94%9F%E7%A6%8F%E5%88%A9%E9%83%A8%E5%9C%8B%E6%B0%91%E5%81%A5%E5%BA%B7%E7%BD%B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402">
            <a:extLst>
              <a:ext uri="{FF2B5EF4-FFF2-40B4-BE49-F238E27FC236}">
                <a16:creationId xmlns:a16="http://schemas.microsoft.com/office/drawing/2014/main" id="{00241DC6-C2DB-4FF6-B678-F6194F7A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0423" y="1504949"/>
            <a:ext cx="5522366" cy="52880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098" name="Rectangle 379">
            <a:extLst>
              <a:ext uri="{FF2B5EF4-FFF2-40B4-BE49-F238E27FC236}">
                <a16:creationId xmlns:a16="http://schemas.microsoft.com/office/drawing/2014/main" id="{AE20A6CD-1460-475E-9385-784C9C7CD34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159322" y="384571"/>
            <a:ext cx="5844724" cy="11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7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視力保健</a:t>
            </a:r>
            <a:endParaRPr lang="en-US" altLang="zh-TW" sz="720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099" name="Rectangle 380">
            <a:extLst>
              <a:ext uri="{FF2B5EF4-FFF2-40B4-BE49-F238E27FC236}">
                <a16:creationId xmlns:a16="http://schemas.microsoft.com/office/drawing/2014/main" id="{AE2BE8F5-1C4A-4CC8-8CF3-3C5D3FF5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490788"/>
            <a:ext cx="566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endParaRPr lang="en-US" altLang="ko-KR" sz="2000" b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100" name="Rectangle 382">
            <a:extLst>
              <a:ext uri="{FF2B5EF4-FFF2-40B4-BE49-F238E27FC236}">
                <a16:creationId xmlns:a16="http://schemas.microsoft.com/office/drawing/2014/main" id="{87A1B4F5-9228-4A6C-86FD-92F6507A16DF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4627563" y="2322513"/>
            <a:ext cx="4516437" cy="1878012"/>
          </a:xfr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TW" altLang="en-US" sz="5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用眼 </a:t>
            </a:r>
            <a:r>
              <a:rPr lang="en-US" altLang="zh-TW" sz="5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3010</a:t>
            </a:r>
            <a:r>
              <a:rPr lang="zh-TW" altLang="en-US" sz="5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，你我</a:t>
            </a:r>
            <a:r>
              <a:rPr lang="zh-TW" altLang="en-US" sz="5000" dirty="0">
                <a:solidFill>
                  <a:srgbClr val="FF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5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起！</a:t>
            </a:r>
            <a:endParaRPr lang="en-US" altLang="zh-TW" sz="50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102" name="Picture 401" descr="dglxasset[1]">
            <a:extLst>
              <a:ext uri="{FF2B5EF4-FFF2-40B4-BE49-F238E27FC236}">
                <a16:creationId xmlns:a16="http://schemas.microsoft.com/office/drawing/2014/main" id="{971A3D1F-4C32-4B0F-830B-CD1ECF1D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" y="1801089"/>
            <a:ext cx="4037391" cy="423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5D98D488-C5F0-47D3-857F-644D5161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5" y="1367165"/>
            <a:ext cx="875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均 衡 飲 食 要 做 到</a:t>
            </a: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23D4E31-BA0B-4040-A34A-DD5AFD35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6" y="2513659"/>
            <a:ext cx="7680327" cy="3996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◎我該吃</a:t>
            </a:r>
            <a:r>
              <a:rPr lang="zh-TW" altLang="en-US" sz="32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麼呢 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4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胡蘿蔔、南瓜、蕃薯、菠菜、蕃茄等黃紅色及深綠色蔬果 。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4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植物油</a:t>
            </a:r>
            <a:r>
              <a:rPr lang="zh-TW" altLang="zh-TW" sz="24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，</a:t>
            </a:r>
            <a:r>
              <a:rPr lang="zh-TW" altLang="en-US" sz="24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如核桃、</a:t>
            </a:r>
            <a:r>
              <a:rPr lang="zh-TW" altLang="en-US" sz="24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松果 、牛</a:t>
            </a:r>
            <a:r>
              <a:rPr lang="zh-TW" altLang="en-US" sz="24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奶</a:t>
            </a:r>
            <a:r>
              <a:rPr lang="zh-TW" altLang="en-US" sz="3200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 。</a:t>
            </a:r>
            <a:endParaRPr lang="en-US" altLang="zh-TW" sz="3200" kern="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4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深海魚類，如鮪魚、鮭魚 。</a:t>
            </a:r>
            <a:endParaRPr lang="en-US" altLang="zh-TW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4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牡蠣，全榖類，如糙米飯。</a:t>
            </a:r>
            <a:endParaRPr lang="zh-TW" altLang="en-US" sz="2400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EA3FB20-CB94-4AE7-802B-303398493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  <p:extLst>
      <p:ext uri="{BB962C8B-B14F-4D97-AF65-F5344CB8AC3E}">
        <p14:creationId xmlns:p14="http://schemas.microsoft.com/office/powerpoint/2010/main" val="21147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6F33B93D-2DA6-419E-AD2D-1C57FB1E4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3" y="1598055"/>
            <a:ext cx="8649493" cy="3942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定 期 檢 查 要 知 道 </a:t>
            </a:r>
            <a:endParaRPr lang="zh-TW" altLang="en-US" sz="2800" u="heavy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Fill>
                <a:solidFill>
                  <a:srgbClr val="FFC000"/>
                </a:solidFill>
              </a:u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每年定期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1-2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次，眼部常規檢查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◎當接到學校通知，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視力未達合格標準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，需至合格眼科醫師處</a:t>
            </a:r>
            <a:r>
              <a:rPr lang="zh-TW" altLang="en-US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複檢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◎不要直接去眼鏡</a:t>
            </a:r>
            <a:r>
              <a:rPr lang="zh-TW" altLang="en-US" sz="24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行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，要讓眼科醫師檢查後再聽從其專業建議。</a:t>
            </a:r>
          </a:p>
        </p:txBody>
      </p:sp>
      <p:pic>
        <p:nvPicPr>
          <p:cNvPr id="12294" name="Picture 13" descr="C:\Users\Emily\AppData\Local\Microsoft\Windows\Temporary Internet Files\Content.IE5\LL2BX18B\MC900212133[1].wmf">
            <a:extLst>
              <a:ext uri="{FF2B5EF4-FFF2-40B4-BE49-F238E27FC236}">
                <a16:creationId xmlns:a16="http://schemas.microsoft.com/office/drawing/2014/main" id="{DAAC7673-0BFE-46B7-A887-C8771C3F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5378069"/>
            <a:ext cx="1981199" cy="13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C:\Users\Emily\AppData\Local\Microsoft\Windows\Temporary Internet Files\Content.IE5\66T82JOF\MC900280519[1].wmf">
            <a:extLst>
              <a:ext uri="{FF2B5EF4-FFF2-40B4-BE49-F238E27FC236}">
                <a16:creationId xmlns:a16="http://schemas.microsoft.com/office/drawing/2014/main" id="{D2452E18-4AE6-46D9-9370-D715D181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75" y="5216894"/>
            <a:ext cx="131437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31C211-D274-4784-B8AA-34CFC7818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2F57538-FCA9-4751-8CFC-ADD6BCC8A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8366" y="647700"/>
            <a:ext cx="58102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眼睛急救小常識篇</a:t>
            </a:r>
            <a:endParaRPr lang="en-US" altLang="ko-KR" sz="40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22D9E-8B7A-4774-B6F4-354E8BDC3785}"/>
              </a:ext>
            </a:extLst>
          </p:cNvPr>
          <p:cNvSpPr/>
          <p:nvPr/>
        </p:nvSpPr>
        <p:spPr>
          <a:xfrm>
            <a:off x="340518" y="1329751"/>
            <a:ext cx="8462963" cy="54014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化學藥品灼傷</a:t>
            </a:r>
            <a:r>
              <a:rPr lang="zh-TW" altLang="en-US" sz="2300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endParaRPr lang="en-US" altLang="zh-TW" sz="2300" u="sng" dirty="0">
              <a:solidFill>
                <a:srgbClr val="3333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</a:t>
            </a:r>
            <a:r>
              <a:rPr lang="zh-TW" altLang="en-US" sz="23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大</a:t>
            </a:r>
            <a:r>
              <a:rPr lang="zh-TW" altLang="en-US" sz="23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sym typeface="Wingdings 3" pitchFamily="18" charset="2"/>
              </a:rPr>
              <a:t>量</a:t>
            </a:r>
            <a:r>
              <a:rPr lang="zh-TW" altLang="en-US" sz="23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的清水沖洗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眼睛至少</a:t>
            </a:r>
            <a:r>
              <a:rPr lang="en-US" altLang="zh-TW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15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分鐘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用乾淨的布覆蓋，緊急送醫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23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異物侵入 </a:t>
            </a:r>
            <a:endParaRPr lang="en-US" altLang="zh-TW" sz="2300" b="1" u="sng" dirty="0">
              <a:solidFill>
                <a:srgbClr val="3333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</a:t>
            </a:r>
            <a:r>
              <a:rPr lang="zh-TW" altLang="en-US" sz="23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絕</a:t>
            </a:r>
            <a:r>
              <a:rPr lang="zh-TW" altLang="en-US" sz="23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sym typeface="Wingdings 3" pitchFamily="18" charset="2"/>
              </a:rPr>
              <a:t>不</a:t>
            </a:r>
            <a:r>
              <a:rPr lang="zh-TW" altLang="en-US" sz="23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可用手揉眼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 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閉眼讓異物隨眼淚自然流出 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用生理食鹽水將異物沖出 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若均無效，用乾淨的布覆蓋眼睛送急診</a:t>
            </a:r>
            <a:endParaRPr lang="en-US" altLang="zh-TW" sz="23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300" b="1" u="sng" dirty="0">
              <a:solidFill>
                <a:srgbClr val="3333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3.</a:t>
            </a:r>
            <a:r>
              <a:rPr lang="zh-TW" altLang="en-US" sz="2300" b="1" u="sng" dirty="0">
                <a:solidFill>
                  <a:srgbClr val="3333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外傷性傷害</a:t>
            </a:r>
            <a:endParaRPr lang="en-US" altLang="zh-TW" sz="2300" b="1" u="sng" dirty="0">
              <a:solidFill>
                <a:srgbClr val="3333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勿碰壓或揉眼球，仰臥，並用紗布輕蓋眼部 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因可能需全身麻醉開刀，應禁食任何食物</a:t>
            </a:r>
            <a:endParaRPr lang="en-US" altLang="zh-TW" sz="23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 3" pitchFamily="18" charset="2"/>
              </a:rPr>
              <a:t></a:t>
            </a:r>
            <a:r>
              <a:rPr lang="zh-TW" altLang="en-US" sz="23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儘速送醫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2E0A8-C670-43CB-A90E-5CDC2A26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26" y="330774"/>
            <a:ext cx="1382455" cy="36997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00200-D5F6-4ADE-8EE4-D7548776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67" y="490760"/>
            <a:ext cx="7167734" cy="197621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保護我們眼睛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—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48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起來做</a:t>
            </a:r>
            <a:r>
              <a:rPr lang="zh-TW" altLang="en-US" sz="4800" dirty="0">
                <a:solidFill>
                  <a:srgbClr val="00B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護眼操</a:t>
            </a:r>
            <a:r>
              <a:rPr lang="zh-TW" altLang="en-US" sz="48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723C98-A77B-4BAC-B782-1F6B6106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7" y="3062287"/>
            <a:ext cx="7700963" cy="1647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時間：每週一、三、五早自修</a:t>
            </a:r>
            <a:endParaRPr lang="en-US" altLang="zh-TW" sz="280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地點：各班教室</a:t>
            </a:r>
            <a:endParaRPr lang="en-US" altLang="zh-TW" sz="280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788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矩形 1">
            <a:extLst>
              <a:ext uri="{FF2B5EF4-FFF2-40B4-BE49-F238E27FC236}">
                <a16:creationId xmlns:a16="http://schemas.microsoft.com/office/drawing/2014/main" id="{0A6A54BD-4A84-4F18-9EFB-5734DD09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4342" name="圖片 2">
            <a:hlinkClick r:id="rId3"/>
            <a:extLst>
              <a:ext uri="{FF2B5EF4-FFF2-40B4-BE49-F238E27FC236}">
                <a16:creationId xmlns:a16="http://schemas.microsoft.com/office/drawing/2014/main" id="{0BD10628-F385-4D10-8EBB-AC032E7B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65525"/>
            <a:ext cx="7848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1">
            <a:extLst>
              <a:ext uri="{FF2B5EF4-FFF2-40B4-BE49-F238E27FC236}">
                <a16:creationId xmlns:a16="http://schemas.microsoft.com/office/drawing/2014/main" id="{CF394264-04D1-4DD0-93D2-46F388CE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6390" name="圖片 3">
            <a:extLst>
              <a:ext uri="{FF2B5EF4-FFF2-40B4-BE49-F238E27FC236}">
                <a16:creationId xmlns:a16="http://schemas.microsoft.com/office/drawing/2014/main" id="{B546F7C0-D69E-43A5-B634-0AC77725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4250"/>
            <a:ext cx="81343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89DB285-FB1C-4137-AF51-8D453D4A1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25" y="504148"/>
            <a:ext cx="3657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近視的原因</a:t>
            </a:r>
            <a:endParaRPr lang="en-US" altLang="ko-KR" sz="4000" b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7D44F2-C69D-4D52-AA57-BA7837260CF3}"/>
              </a:ext>
            </a:extLst>
          </p:cNvPr>
          <p:cNvSpPr/>
          <p:nvPr/>
        </p:nvSpPr>
        <p:spPr>
          <a:xfrm>
            <a:off x="690562" y="1823381"/>
            <a:ext cx="7991475" cy="453047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★近視─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就是看不清楚遠的東西。</a:t>
            </a:r>
            <a:endParaRPr lang="en-US" altLang="zh-TW" sz="2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2800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800" dirty="0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★為什麼會近視呢？</a:t>
            </a:r>
            <a:endParaRPr lang="en-US" altLang="zh-TW" sz="2800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長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時間的近距離用眼」是近視的主要原因。</a:t>
            </a:r>
            <a:endParaRPr lang="en-US" altLang="zh-TW" sz="2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277813" indent="-277813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altLang="zh-TW" sz="2800" dirty="0">
              <a:solidFill>
                <a:srgbClr val="8D3E1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zh-TW" altLang="en-US" sz="2800" dirty="0">
                <a:solidFill>
                  <a:srgbClr val="8D3E1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★該怎麼做呢？</a:t>
            </a:r>
            <a:endParaRPr lang="en-US" altLang="zh-TW" sz="2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預防重於治療，減少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良的生活環境及用眼習慣非常重要。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407D24E8-BFE8-4C3C-BE18-FA177D9C1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  <p:sp>
        <p:nvSpPr>
          <p:cNvPr id="16520" name="Rectangle 136">
            <a:extLst>
              <a:ext uri="{FF2B5EF4-FFF2-40B4-BE49-F238E27FC236}">
                <a16:creationId xmlns:a16="http://schemas.microsoft.com/office/drawing/2014/main" id="{B5B76D93-97B0-4510-B8AA-9F9A72B5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" y="1348704"/>
            <a:ext cx="8535988" cy="3696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 </a:t>
            </a:r>
            <a:r>
              <a:rPr lang="en-US" altLang="zh-TW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讀 書 環 境 要 注 意</a:t>
            </a:r>
            <a:endParaRPr lang="en-US" altLang="zh-TW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Fill>
                <a:solidFill>
                  <a:srgbClr val="FFC000"/>
                </a:solidFill>
              </a:u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◎書桌檯燈燈光要由左前方射來，左撇子則相反方向。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◎書桌高度以到腹部附近高度為原則。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看電視要距離三公尺以上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◎看電視或看書時，室內燈光要充足。 </a:t>
            </a:r>
          </a:p>
        </p:txBody>
      </p:sp>
      <p:pic>
        <p:nvPicPr>
          <p:cNvPr id="7174" name="Picture 144" descr="dglxasset[3]">
            <a:extLst>
              <a:ext uri="{FF2B5EF4-FFF2-40B4-BE49-F238E27FC236}">
                <a16:creationId xmlns:a16="http://schemas.microsoft.com/office/drawing/2014/main" id="{CA8E6250-5305-4293-AFB3-3A557E80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93" y="5265943"/>
            <a:ext cx="1449809" cy="146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5" descr="dglxasset[1]">
            <a:extLst>
              <a:ext uri="{FF2B5EF4-FFF2-40B4-BE49-F238E27FC236}">
                <a16:creationId xmlns:a16="http://schemas.microsoft.com/office/drawing/2014/main" id="{814F052D-2137-42DB-854F-8FC613E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3" y="5416377"/>
            <a:ext cx="2160002" cy="13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146">
            <a:extLst>
              <a:ext uri="{FF2B5EF4-FFF2-40B4-BE49-F238E27FC236}">
                <a16:creationId xmlns:a16="http://schemas.microsoft.com/office/drawing/2014/main" id="{7203805A-CBC8-4D59-9157-5C25B5956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6624" y="5562475"/>
            <a:ext cx="49866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177" name="Text Box 147">
            <a:extLst>
              <a:ext uri="{FF2B5EF4-FFF2-40B4-BE49-F238E27FC236}">
                <a16:creationId xmlns:a16="http://schemas.microsoft.com/office/drawing/2014/main" id="{F28AB2BE-9869-4ACC-A517-D8AA9D2B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668" y="5018890"/>
            <a:ext cx="1952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距離</a:t>
            </a:r>
            <a:r>
              <a:rPr lang="en-US" altLang="zh-TW" sz="2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2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公尺</a:t>
            </a:r>
          </a:p>
        </p:txBody>
      </p:sp>
      <p:pic>
        <p:nvPicPr>
          <p:cNvPr id="7178" name="Picture 148" descr="dglxasset[2]">
            <a:extLst>
              <a:ext uri="{FF2B5EF4-FFF2-40B4-BE49-F238E27FC236}">
                <a16:creationId xmlns:a16="http://schemas.microsoft.com/office/drawing/2014/main" id="{EFF609CE-8025-4642-B2CD-03887280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66" y="5603992"/>
            <a:ext cx="5826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49">
            <a:extLst>
              <a:ext uri="{FF2B5EF4-FFF2-40B4-BE49-F238E27FC236}">
                <a16:creationId xmlns:a16="http://schemas.microsoft.com/office/drawing/2014/main" id="{D0C0DC4D-3DED-4793-A288-4A34AD9AD371}"/>
              </a:ext>
            </a:extLst>
          </p:cNvPr>
          <p:cNvSpPr>
            <a:spLocks noChangeArrowheads="1"/>
          </p:cNvSpPr>
          <p:nvPr/>
        </p:nvSpPr>
        <p:spPr bwMode="auto">
          <a:xfrm rot="743980">
            <a:off x="7582529" y="5740606"/>
            <a:ext cx="971550" cy="582612"/>
          </a:xfrm>
          <a:prstGeom prst="parallelogram">
            <a:avLst>
              <a:gd name="adj" fmla="val 104571"/>
            </a:avLst>
          </a:prstGeom>
          <a:solidFill>
            <a:srgbClr val="FF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1FA22774-8FBE-495E-BA77-050775CE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54" y="1305504"/>
            <a:ext cx="8431996" cy="31729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</a:t>
            </a:r>
            <a:r>
              <a:rPr lang="en-US" altLang="zh-TW" sz="44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招</a:t>
            </a:r>
            <a:r>
              <a:rPr lang="en-US" altLang="zh-TW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 讀 習 慣 要 養 成</a:t>
            </a: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每閱讀</a:t>
            </a:r>
            <a: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分鐘休息</a:t>
            </a:r>
            <a: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</a:t>
            </a:r>
            <a:r>
              <a:rPr lang="en-US" altLang="zh-TW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〈3010〉</a:t>
            </a:r>
            <a:b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看書姿勢要坐正，不可彎腰駝背或趴在桌上。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◎寫字握筆要正確，頭</a:t>
            </a:r>
            <a:r>
              <a:rPr lang="zh-TW" altLang="en-US" sz="24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可歪</a:t>
            </a:r>
            <a:r>
              <a:rPr lang="zh-TW" altLang="en-US" sz="24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邊。</a:t>
            </a:r>
          </a:p>
        </p:txBody>
      </p:sp>
      <p:pic>
        <p:nvPicPr>
          <p:cNvPr id="8199" name="Picture 11" descr="C:\Users\Emily\AppData\Local\Microsoft\Windows\Temporary Internet Files\Content.IE5\908ANGO8\MC900427179[2].wmf">
            <a:extLst>
              <a:ext uri="{FF2B5EF4-FFF2-40B4-BE49-F238E27FC236}">
                <a16:creationId xmlns:a16="http://schemas.microsoft.com/office/drawing/2014/main" id="{27845554-179F-47ED-8FC1-256AED1E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4489"/>
            <a:ext cx="2044983" cy="202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2C71F0A-117E-487A-B7F5-C2AF609F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528" y="4981575"/>
            <a:ext cx="2065822" cy="177913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269F5F5-441A-4639-A7D9-92C8E7160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1FA22774-8FBE-495E-BA77-050775CE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14" y="1456659"/>
            <a:ext cx="8384371" cy="34499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</a:t>
            </a:r>
            <a:r>
              <a:rPr lang="en-US" altLang="zh-TW" sz="44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招</a:t>
            </a:r>
            <a:r>
              <a:rPr lang="en-US" altLang="zh-TW" sz="28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 讀 習 慣 要 養 成</a:t>
            </a: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◎看書或寫作業，眼睛應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保持</a:t>
            </a:r>
            <a: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35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公分以上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的閱讀距離。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◎不在行進中搖晃的車上閱讀或玩手機。 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◎不要躺著（趴著）看書、畫圖。</a:t>
            </a:r>
          </a:p>
        </p:txBody>
      </p:sp>
      <p:pic>
        <p:nvPicPr>
          <p:cNvPr id="8198" name="Picture 10" descr="http://health99.doh.gov.tw/PreciousImg/20071214-4.JPG">
            <a:extLst>
              <a:ext uri="{FF2B5EF4-FFF2-40B4-BE49-F238E27FC236}">
                <a16:creationId xmlns:a16="http://schemas.microsoft.com/office/drawing/2014/main" id="{E5D798B5-6569-48D8-B3ED-062CC3BA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5" y="5117206"/>
            <a:ext cx="1185670" cy="107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C:\Users\Emily\AppData\Local\Microsoft\Windows\Temporary Internet Files\Content.IE5\908ANGO8\MC900427179[2].wmf">
            <a:extLst>
              <a:ext uri="{FF2B5EF4-FFF2-40B4-BE49-F238E27FC236}">
                <a16:creationId xmlns:a16="http://schemas.microsoft.com/office/drawing/2014/main" id="{27845554-179F-47ED-8FC1-256AED1E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42" y="5237162"/>
            <a:ext cx="1075076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C:\Users\Emily\AppData\Local\Microsoft\Windows\Temporary Internet Files\Content.IE5\44IT0GXX\MC900418874[1].wmf">
            <a:extLst>
              <a:ext uri="{FF2B5EF4-FFF2-40B4-BE49-F238E27FC236}">
                <a16:creationId xmlns:a16="http://schemas.microsoft.com/office/drawing/2014/main" id="{CD48DA93-FAAD-4195-8EB1-5DE6709D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79" y="5237162"/>
            <a:ext cx="123347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手繪多邊形 23">
            <a:extLst>
              <a:ext uri="{FF2B5EF4-FFF2-40B4-BE49-F238E27FC236}">
                <a16:creationId xmlns:a16="http://schemas.microsoft.com/office/drawing/2014/main" id="{621A6F44-A496-42B5-8351-193AB88947B3}"/>
              </a:ext>
            </a:extLst>
          </p:cNvPr>
          <p:cNvSpPr>
            <a:spLocks/>
          </p:cNvSpPr>
          <p:nvPr/>
        </p:nvSpPr>
        <p:spPr bwMode="auto">
          <a:xfrm rot="-1071095">
            <a:off x="5745766" y="5596952"/>
            <a:ext cx="909638" cy="1085850"/>
          </a:xfrm>
          <a:custGeom>
            <a:avLst/>
            <a:gdLst>
              <a:gd name="T0" fmla="*/ 0 w 923925"/>
              <a:gd name="T1" fmla="*/ 0 h 1085850"/>
              <a:gd name="T2" fmla="*/ 89707 w 923925"/>
              <a:gd name="T3" fmla="*/ 19057 h 1085850"/>
              <a:gd name="T4" fmla="*/ 106019 w 923925"/>
              <a:gd name="T5" fmla="*/ 57171 h 1085850"/>
              <a:gd name="T6" fmla="*/ 138638 w 923925"/>
              <a:gd name="T7" fmla="*/ 85756 h 1085850"/>
              <a:gd name="T8" fmla="*/ 212035 w 923925"/>
              <a:gd name="T9" fmla="*/ 171513 h 1085850"/>
              <a:gd name="T10" fmla="*/ 228346 w 923925"/>
              <a:gd name="T11" fmla="*/ 200098 h 1085850"/>
              <a:gd name="T12" fmla="*/ 293586 w 923925"/>
              <a:gd name="T13" fmla="*/ 276326 h 1085850"/>
              <a:gd name="T14" fmla="*/ 375138 w 923925"/>
              <a:gd name="T15" fmla="*/ 381140 h 1085850"/>
              <a:gd name="T16" fmla="*/ 399604 w 923925"/>
              <a:gd name="T17" fmla="*/ 400197 h 1085850"/>
              <a:gd name="T18" fmla="*/ 481157 w 923925"/>
              <a:gd name="T19" fmla="*/ 505010 h 1085850"/>
              <a:gd name="T20" fmla="*/ 497467 w 923925"/>
              <a:gd name="T21" fmla="*/ 533596 h 1085850"/>
              <a:gd name="T22" fmla="*/ 521933 w 923925"/>
              <a:gd name="T23" fmla="*/ 571710 h 1085850"/>
              <a:gd name="T24" fmla="*/ 554552 w 923925"/>
              <a:gd name="T25" fmla="*/ 628881 h 1085850"/>
              <a:gd name="T26" fmla="*/ 619792 w 923925"/>
              <a:gd name="T27" fmla="*/ 733694 h 1085850"/>
              <a:gd name="T28" fmla="*/ 627951 w 923925"/>
              <a:gd name="T29" fmla="*/ 762280 h 1085850"/>
              <a:gd name="T30" fmla="*/ 644261 w 923925"/>
              <a:gd name="T31" fmla="*/ 790865 h 1085850"/>
              <a:gd name="T32" fmla="*/ 652417 w 923925"/>
              <a:gd name="T33" fmla="*/ 819451 h 1085850"/>
              <a:gd name="T34" fmla="*/ 676881 w 923925"/>
              <a:gd name="T35" fmla="*/ 848036 h 1085850"/>
              <a:gd name="T36" fmla="*/ 717657 w 923925"/>
              <a:gd name="T37" fmla="*/ 933793 h 1085850"/>
              <a:gd name="T38" fmla="*/ 733966 w 923925"/>
              <a:gd name="T39" fmla="*/ 962378 h 1085850"/>
              <a:gd name="T40" fmla="*/ 758435 w 923925"/>
              <a:gd name="T41" fmla="*/ 1019549 h 1085850"/>
              <a:gd name="T42" fmla="*/ 766589 w 923925"/>
              <a:gd name="T43" fmla="*/ 1048135 h 1085850"/>
              <a:gd name="T44" fmla="*/ 791054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202" name="手繪多邊形 24">
            <a:extLst>
              <a:ext uri="{FF2B5EF4-FFF2-40B4-BE49-F238E27FC236}">
                <a16:creationId xmlns:a16="http://schemas.microsoft.com/office/drawing/2014/main" id="{F7652DAA-CA65-4758-87C4-ECD4ED880D85}"/>
              </a:ext>
            </a:extLst>
          </p:cNvPr>
          <p:cNvSpPr>
            <a:spLocks/>
          </p:cNvSpPr>
          <p:nvPr/>
        </p:nvSpPr>
        <p:spPr bwMode="auto">
          <a:xfrm rot="-4840087">
            <a:off x="5914950" y="5504980"/>
            <a:ext cx="911225" cy="1085850"/>
          </a:xfrm>
          <a:custGeom>
            <a:avLst/>
            <a:gdLst>
              <a:gd name="T0" fmla="*/ 0 w 923925"/>
              <a:gd name="T1" fmla="*/ 0 h 1085850"/>
              <a:gd name="T2" fmla="*/ 91125 w 923925"/>
              <a:gd name="T3" fmla="*/ 19057 h 1085850"/>
              <a:gd name="T4" fmla="*/ 107693 w 923925"/>
              <a:gd name="T5" fmla="*/ 57171 h 1085850"/>
              <a:gd name="T6" fmla="*/ 140830 w 923925"/>
              <a:gd name="T7" fmla="*/ 85756 h 1085850"/>
              <a:gd name="T8" fmla="*/ 215388 w 923925"/>
              <a:gd name="T9" fmla="*/ 171513 h 1085850"/>
              <a:gd name="T10" fmla="*/ 231956 w 923925"/>
              <a:gd name="T11" fmla="*/ 200098 h 1085850"/>
              <a:gd name="T12" fmla="*/ 298230 w 923925"/>
              <a:gd name="T13" fmla="*/ 276326 h 1085850"/>
              <a:gd name="T14" fmla="*/ 381072 w 923925"/>
              <a:gd name="T15" fmla="*/ 381140 h 1085850"/>
              <a:gd name="T16" fmla="*/ 405924 w 923925"/>
              <a:gd name="T17" fmla="*/ 400197 h 1085850"/>
              <a:gd name="T18" fmla="*/ 488764 w 923925"/>
              <a:gd name="T19" fmla="*/ 505010 h 1085850"/>
              <a:gd name="T20" fmla="*/ 505332 w 923925"/>
              <a:gd name="T21" fmla="*/ 533596 h 1085850"/>
              <a:gd name="T22" fmla="*/ 530186 w 923925"/>
              <a:gd name="T23" fmla="*/ 571710 h 1085850"/>
              <a:gd name="T24" fmla="*/ 563321 w 923925"/>
              <a:gd name="T25" fmla="*/ 628881 h 1085850"/>
              <a:gd name="T26" fmla="*/ 629594 w 923925"/>
              <a:gd name="T27" fmla="*/ 733694 h 1085850"/>
              <a:gd name="T28" fmla="*/ 637881 w 923925"/>
              <a:gd name="T29" fmla="*/ 762280 h 1085850"/>
              <a:gd name="T30" fmla="*/ 654449 w 923925"/>
              <a:gd name="T31" fmla="*/ 790865 h 1085850"/>
              <a:gd name="T32" fmla="*/ 662733 w 923925"/>
              <a:gd name="T33" fmla="*/ 819451 h 1085850"/>
              <a:gd name="T34" fmla="*/ 687583 w 923925"/>
              <a:gd name="T35" fmla="*/ 848036 h 1085850"/>
              <a:gd name="T36" fmla="*/ 729005 w 923925"/>
              <a:gd name="T37" fmla="*/ 933793 h 1085850"/>
              <a:gd name="T38" fmla="*/ 745573 w 923925"/>
              <a:gd name="T39" fmla="*/ 962378 h 1085850"/>
              <a:gd name="T40" fmla="*/ 770426 w 923925"/>
              <a:gd name="T41" fmla="*/ 1019549 h 1085850"/>
              <a:gd name="T42" fmla="*/ 778710 w 923925"/>
              <a:gd name="T43" fmla="*/ 1048135 h 1085850"/>
              <a:gd name="T44" fmla="*/ 803562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B99D012-C997-4C6A-886B-644AB6BE2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  <p:extLst>
      <p:ext uri="{BB962C8B-B14F-4D97-AF65-F5344CB8AC3E}">
        <p14:creationId xmlns:p14="http://schemas.microsoft.com/office/powerpoint/2010/main" val="354439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DC58615B-ABC8-47C8-91DA-65FE1E96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41" y="1280250"/>
            <a:ext cx="843371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32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32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32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32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</a:t>
            </a:r>
            <a:r>
              <a:rPr lang="zh-TW" altLang="en-US" sz="3200" u="heavy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坐 姿 要 正 確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B891EC-421B-4BD4-A21B-33327EDE9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AB441D5-901A-440F-BDE2-D650E7F1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41" y="2110800"/>
            <a:ext cx="4626260" cy="4718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E7ABFA5F-719E-4B1D-8820-3586158C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15" y="1273121"/>
            <a:ext cx="8663235" cy="4311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 睛 休 息 不 忘 記</a:t>
            </a:r>
            <a:endParaRPr lang="zh-TW" altLang="en-US" sz="2800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◎每日進行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戶外活動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分鐘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，讓眼睛回復彈性，減輕眼壓。 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◎每日睡眠要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睡滿</a:t>
            </a:r>
            <a: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，低年級睡滿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24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更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好。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◎飲食要均衡，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天天</a:t>
            </a:r>
            <a:r>
              <a:rPr lang="en-US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份蔬果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，幫眼睛補充營養。</a:t>
            </a:r>
          </a:p>
        </p:txBody>
      </p:sp>
      <p:pic>
        <p:nvPicPr>
          <p:cNvPr id="10245" name="Picture 15" descr="C:\Users\Emily\AppData\Local\Microsoft\Windows\Temporary Internet Files\Content.IE5\C1LZ8ESB\MC900419306[1].wmf">
            <a:extLst>
              <a:ext uri="{FF2B5EF4-FFF2-40B4-BE49-F238E27FC236}">
                <a16:creationId xmlns:a16="http://schemas.microsoft.com/office/drawing/2014/main" id="{5CB779DC-4382-48E8-92BA-C92F8C1C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34" y="5210175"/>
            <a:ext cx="19079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 descr="C:\Users\Emily\AppData\Local\Microsoft\Windows\Temporary Internet Files\Content.IE5\66T82JOF\MC900420686[1].wmf">
            <a:extLst>
              <a:ext uri="{FF2B5EF4-FFF2-40B4-BE49-F238E27FC236}">
                <a16:creationId xmlns:a16="http://schemas.microsoft.com/office/drawing/2014/main" id="{25C61777-12AA-4DC5-A620-69B6931A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60" y="5375275"/>
            <a:ext cx="1604774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15A4978-AA2D-4CE1-AC1F-BD150A5FB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E7ABFA5F-719E-4B1D-8820-3586158C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4" y="1377516"/>
            <a:ext cx="8460706" cy="3942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u="sng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眼 睛 休 息 不 忘 記</a:t>
            </a:r>
            <a:endParaRPr lang="zh-TW" altLang="en-US" sz="2800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</a:t>
            </a:r>
            <a:r>
              <a:rPr lang="en-US" altLang="zh-TW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電少於</a:t>
            </a:r>
            <a:r>
              <a:rPr lang="en-US" altLang="zh-TW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：每天使用電腦、看電視、玩電玩</a:t>
            </a:r>
            <a:r>
              <a:rPr lang="zh-TW" altLang="en-US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超過</a:t>
            </a:r>
            <a:r>
              <a:rPr lang="en-US" altLang="zh-TW" sz="3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小時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  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◎多喝溫開水，</a:t>
            </a:r>
            <a:r>
              <a:rPr lang="zh-TW" altLang="en-US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喝飲料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◎戴上帽子或墨鏡，陽光</a:t>
            </a:r>
            <a:r>
              <a:rPr lang="zh-TW" altLang="en-US" sz="24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直射眼睛，避免眼睛病變。</a:t>
            </a:r>
          </a:p>
        </p:txBody>
      </p:sp>
      <p:pic>
        <p:nvPicPr>
          <p:cNvPr id="10246" name="Picture 16" descr="C:\Users\Emily\AppData\Local\Microsoft\Windows\Temporary Internet Files\Content.IE5\LH4IV2SA\MC900295906[1].wmf">
            <a:extLst>
              <a:ext uri="{FF2B5EF4-FFF2-40B4-BE49-F238E27FC236}">
                <a16:creationId xmlns:a16="http://schemas.microsoft.com/office/drawing/2014/main" id="{97090464-8955-4CC1-8D68-8D2F47DB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59" y="5085785"/>
            <a:ext cx="1270197" cy="156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2" descr="C:\Users\Emily\AppData\Local\Microsoft\Windows\Temporary Internet Files\Content.IE5\LL2BX18B\MC900292034[1].wmf">
            <a:extLst>
              <a:ext uri="{FF2B5EF4-FFF2-40B4-BE49-F238E27FC236}">
                <a16:creationId xmlns:a16="http://schemas.microsoft.com/office/drawing/2014/main" id="{D3B075C8-4040-4A59-8A32-B931FEE7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796067"/>
            <a:ext cx="16430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A95AEF9-E820-45DD-A272-6D82B9C9A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</p:spTree>
    <p:extLst>
      <p:ext uri="{BB962C8B-B14F-4D97-AF65-F5344CB8AC3E}">
        <p14:creationId xmlns:p14="http://schemas.microsoft.com/office/powerpoint/2010/main" val="266892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0" name="Rectangle 136">
            <a:extLst>
              <a:ext uri="{FF2B5EF4-FFF2-40B4-BE49-F238E27FC236}">
                <a16:creationId xmlns:a16="http://schemas.microsoft.com/office/drawing/2014/main" id="{5D98D488-C5F0-47D3-857F-644D5161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195146"/>
            <a:ext cx="8753475" cy="3973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護眼行動第 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</a:t>
            </a:r>
            <a:r>
              <a:rPr lang="en-US" altLang="zh-TW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----</a:t>
            </a:r>
            <a:r>
              <a:rPr lang="zh-TW" altLang="en-US" sz="2800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均 衡 飲 食 要 做 到</a:t>
            </a:r>
            <a:endParaRPr lang="zh-TW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◎吃出明亮好眼睛：</a:t>
            </a:r>
            <a:b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維生素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A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B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C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群，是對眼睛健康相當重要的營養成分，因此，只要注重日常飲食種類的均衡，並配合正常作息與用眼習慣，就能擁有健康明亮的雙眼喔。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2EC16A1-AE46-401B-8146-F238880C4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4593" y="485775"/>
            <a:ext cx="510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護眼行動 </a:t>
            </a:r>
            <a:r>
              <a:rPr lang="en-US" altLang="zh-TW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sz="40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招式</a:t>
            </a:r>
          </a:p>
        </p:txBody>
      </p:sp>
      <p:pic>
        <p:nvPicPr>
          <p:cNvPr id="11270" name="Picture 9" descr="圖片預覽">
            <a:extLst>
              <a:ext uri="{FF2B5EF4-FFF2-40B4-BE49-F238E27FC236}">
                <a16:creationId xmlns:a16="http://schemas.microsoft.com/office/drawing/2014/main" id="{E9BB9905-5D7F-4ECF-B3CC-A69EC0C5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6" y="5573955"/>
            <a:ext cx="1868169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圖片預覽">
            <a:extLst>
              <a:ext uri="{FF2B5EF4-FFF2-40B4-BE49-F238E27FC236}">
                <a16:creationId xmlns:a16="http://schemas.microsoft.com/office/drawing/2014/main" id="{CC7FB233-73B9-477B-ADF2-D4117789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5773186"/>
            <a:ext cx="152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圖片預覽">
            <a:extLst>
              <a:ext uri="{FF2B5EF4-FFF2-40B4-BE49-F238E27FC236}">
                <a16:creationId xmlns:a16="http://schemas.microsoft.com/office/drawing/2014/main" id="{85ED390A-7560-4A83-BEF7-4209BF56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750168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http://www.cosenten.com/images/upload/Image/1255267872667489984.jpg">
            <a:extLst>
              <a:ext uri="{FF2B5EF4-FFF2-40B4-BE49-F238E27FC236}">
                <a16:creationId xmlns:a16="http://schemas.microsoft.com/office/drawing/2014/main" id="{14301310-B3C3-4FD9-942E-A5653B02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3"/>
          <a:stretch>
            <a:fillRect/>
          </a:stretch>
        </p:blipFill>
        <p:spPr bwMode="auto">
          <a:xfrm>
            <a:off x="3387725" y="5662854"/>
            <a:ext cx="1184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guoshu.aweb.com.cn/upfile/4/60/200991/17394185.jpg">
            <a:extLst>
              <a:ext uri="{FF2B5EF4-FFF2-40B4-BE49-F238E27FC236}">
                <a16:creationId xmlns:a16="http://schemas.microsoft.com/office/drawing/2014/main" id="{DAC0561A-E625-4068-A3CA-4F471199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 b="11333"/>
          <a:stretch>
            <a:fillRect/>
          </a:stretch>
        </p:blipFill>
        <p:spPr bwMode="auto">
          <a:xfrm>
            <a:off x="4633912" y="5937493"/>
            <a:ext cx="1127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1" descr="http://www.101shop.com.tw/productimage/fd06022.jpg">
            <a:extLst>
              <a:ext uri="{FF2B5EF4-FFF2-40B4-BE49-F238E27FC236}">
                <a16:creationId xmlns:a16="http://schemas.microsoft.com/office/drawing/2014/main" id="{5B7AB13D-89AD-4091-BDFD-27EF9DB6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6332" r="23666" b="4333"/>
          <a:stretch>
            <a:fillRect/>
          </a:stretch>
        </p:blipFill>
        <p:spPr bwMode="auto">
          <a:xfrm>
            <a:off x="5911849" y="5608085"/>
            <a:ext cx="733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1045</TotalTime>
  <Words>874</Words>
  <Application>Microsoft Office PowerPoint</Application>
  <PresentationFormat>如螢幕大小 (4:3)</PresentationFormat>
  <Paragraphs>77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30" baseType="lpstr">
      <vt:lpstr>Gulim</vt:lpstr>
      <vt:lpstr>HY중고딕</vt:lpstr>
      <vt:lpstr>YouTube Sans</vt:lpstr>
      <vt:lpstr>書法中楷（注音一）</vt:lpstr>
      <vt:lpstr>書法中楷（破音二）</vt:lpstr>
      <vt:lpstr>書法中楷（破音三）</vt:lpstr>
      <vt:lpstr>微軟正黑體</vt:lpstr>
      <vt:lpstr>新細明體</vt:lpstr>
      <vt:lpstr>Arial</vt:lpstr>
      <vt:lpstr>Calibri</vt:lpstr>
      <vt:lpstr>Century Gothic</vt:lpstr>
      <vt:lpstr>Times New Roman</vt:lpstr>
      <vt:lpstr>Wingdings</vt:lpstr>
      <vt:lpstr>Wingdings 3</vt:lpstr>
      <vt:lpstr>絲縷</vt:lpstr>
      <vt:lpstr>用眼 3010，你我一起！</vt:lpstr>
      <vt:lpstr>近視的原因</vt:lpstr>
      <vt:lpstr>護眼行動 6 招式</vt:lpstr>
      <vt:lpstr>護眼行動 6 招式</vt:lpstr>
      <vt:lpstr>護眼行動 6 招式</vt:lpstr>
      <vt:lpstr>護眼行動 6 招式</vt:lpstr>
      <vt:lpstr>護眼行動 6 招式</vt:lpstr>
      <vt:lpstr>護眼行動 6 招式</vt:lpstr>
      <vt:lpstr>護眼行動 6 招式</vt:lpstr>
      <vt:lpstr>護眼行動 6 招式</vt:lpstr>
      <vt:lpstr>護眼行動 6 招式</vt:lpstr>
      <vt:lpstr>眼睛急救小常識篇</vt:lpstr>
      <vt:lpstr>保護我們眼睛— 一起來做護眼操！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教學組專用電腦</cp:lastModifiedBy>
  <cp:revision>67</cp:revision>
  <dcterms:created xsi:type="dcterms:W3CDTF">2008-12-13T03:18:13Z</dcterms:created>
  <dcterms:modified xsi:type="dcterms:W3CDTF">2024-12-23T02:17:28Z</dcterms:modified>
</cp:coreProperties>
</file>