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8" r:id="rId6"/>
    <p:sldId id="260" r:id="rId7"/>
    <p:sldId id="263" r:id="rId8"/>
    <p:sldId id="261" r:id="rId9"/>
    <p:sldId id="267" r:id="rId10"/>
    <p:sldId id="266" r:id="rId11"/>
    <p:sldId id="262" r:id="rId12"/>
    <p:sldId id="264" r:id="rId13"/>
    <p:sldId id="265" r:id="rId14"/>
    <p:sldId id="270" r:id="rId15"/>
    <p:sldId id="271" r:id="rId16"/>
    <p:sldId id="269" r:id="rId17"/>
  </p:sldIdLst>
  <p:sldSz cx="18288000" cy="10287000"/>
  <p:notesSz cx="6858000" cy="9144000"/>
  <p:embeddedFontLst>
    <p:embeddedFont>
      <p:font typeface="Asap Condensed Bold" panose="02020500000000000000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5480" autoAdjust="0"/>
  </p:normalViewPr>
  <p:slideViewPr>
    <p:cSldViewPr>
      <p:cViewPr varScale="1">
        <p:scale>
          <a:sx n="66" d="100"/>
          <a:sy n="66" d="100"/>
        </p:scale>
        <p:origin x="1014" y="4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A05B2-DE31-4C6B-93C7-7BB341F92057}" type="datetimeFigureOut">
              <a:rPr lang="zh-TW" altLang="en-US" smtClean="0"/>
              <a:t>2024/9/20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B7AF6-6407-47A0-A568-C96ACE09016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5047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B7AF6-6407-47A0-A568-C96ACE09016C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7868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https://recycle.rethinktw.org/game/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B7AF6-6407-47A0-A568-C96ACE09016C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7307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https://recycle.rethinktw.org/catalogue/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B7AF6-6407-47A0-A568-C96ACE09016C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4555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DB7AF6-6407-47A0-A568-C96ACE09016C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0899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ecycle.rethinktw.org/game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recycle.rethinktw.org/catalogue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66891" y="8301717"/>
            <a:ext cx="5895827" cy="1305679"/>
            <a:chOff x="0" y="0"/>
            <a:chExt cx="812800" cy="1800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80001"/>
            </a:xfrm>
            <a:custGeom>
              <a:avLst/>
              <a:gdLst/>
              <a:ahLst/>
              <a:cxnLst/>
              <a:rect l="l" t="t" r="r" b="b"/>
              <a:pathLst>
                <a:path w="812800" h="180001">
                  <a:moveTo>
                    <a:pt x="90001" y="0"/>
                  </a:moveTo>
                  <a:lnTo>
                    <a:pt x="722799" y="0"/>
                  </a:lnTo>
                  <a:cubicBezTo>
                    <a:pt x="746669" y="0"/>
                    <a:pt x="769561" y="9482"/>
                    <a:pt x="786439" y="26361"/>
                  </a:cubicBezTo>
                  <a:cubicBezTo>
                    <a:pt x="803318" y="43239"/>
                    <a:pt x="812800" y="66131"/>
                    <a:pt x="812800" y="90001"/>
                  </a:cubicBezTo>
                  <a:lnTo>
                    <a:pt x="812800" y="90001"/>
                  </a:lnTo>
                  <a:cubicBezTo>
                    <a:pt x="812800" y="139707"/>
                    <a:pt x="772505" y="180001"/>
                    <a:pt x="722799" y="180001"/>
                  </a:cubicBezTo>
                  <a:lnTo>
                    <a:pt x="90001" y="180001"/>
                  </a:lnTo>
                  <a:cubicBezTo>
                    <a:pt x="66131" y="180001"/>
                    <a:pt x="43239" y="170519"/>
                    <a:pt x="26361" y="153641"/>
                  </a:cubicBezTo>
                  <a:cubicBezTo>
                    <a:pt x="9482" y="136762"/>
                    <a:pt x="0" y="113870"/>
                    <a:pt x="0" y="90001"/>
                  </a:cubicBezTo>
                  <a:lnTo>
                    <a:pt x="0" y="90001"/>
                  </a:lnTo>
                  <a:cubicBezTo>
                    <a:pt x="0" y="66131"/>
                    <a:pt x="9482" y="43239"/>
                    <a:pt x="26361" y="26361"/>
                  </a:cubicBezTo>
                  <a:cubicBezTo>
                    <a:pt x="43239" y="9482"/>
                    <a:pt x="66131" y="0"/>
                    <a:pt x="90001" y="0"/>
                  </a:cubicBezTo>
                  <a:close/>
                </a:path>
              </a:pathLst>
            </a:custGeom>
            <a:solidFill>
              <a:srgbClr val="FFE87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2276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784936" y="117604"/>
            <a:ext cx="10504551" cy="8836953"/>
          </a:xfrm>
          <a:custGeom>
            <a:avLst/>
            <a:gdLst/>
            <a:ahLst/>
            <a:cxnLst/>
            <a:rect l="l" t="t" r="r" b="b"/>
            <a:pathLst>
              <a:path w="10504551" h="8836953">
                <a:moveTo>
                  <a:pt x="0" y="0"/>
                </a:moveTo>
                <a:lnTo>
                  <a:pt x="10504551" y="0"/>
                </a:lnTo>
                <a:lnTo>
                  <a:pt x="10504551" y="8836953"/>
                </a:lnTo>
                <a:lnTo>
                  <a:pt x="0" y="88369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241232">
            <a:off x="14225274" y="8129594"/>
            <a:ext cx="3701078" cy="3113532"/>
          </a:xfrm>
          <a:custGeom>
            <a:avLst/>
            <a:gdLst/>
            <a:ahLst/>
            <a:cxnLst/>
            <a:rect l="l" t="t" r="r" b="b"/>
            <a:pathLst>
              <a:path w="3701078" h="3113532">
                <a:moveTo>
                  <a:pt x="0" y="0"/>
                </a:moveTo>
                <a:lnTo>
                  <a:pt x="3701078" y="0"/>
                </a:lnTo>
                <a:lnTo>
                  <a:pt x="3701078" y="3113532"/>
                </a:lnTo>
                <a:lnTo>
                  <a:pt x="0" y="311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32561" y="1276350"/>
            <a:ext cx="5534331" cy="7738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30"/>
              </a:lnSpc>
            </a:pPr>
            <a:r>
              <a:rPr lang="en-US" sz="10670" b="1" dirty="0" err="1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源頭減廢</a:t>
            </a:r>
            <a:endParaRPr lang="en-US" sz="10670" b="1" dirty="0">
              <a:solidFill>
                <a:srgbClr val="173B26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  <a:p>
            <a:pPr algn="l">
              <a:lnSpc>
                <a:spcPts val="10030"/>
              </a:lnSpc>
            </a:pPr>
            <a:endParaRPr lang="en-US" sz="10670" b="1" dirty="0">
              <a:solidFill>
                <a:srgbClr val="173B26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  <a:p>
            <a:pPr algn="l">
              <a:lnSpc>
                <a:spcPts val="10030"/>
              </a:lnSpc>
            </a:pPr>
            <a:r>
              <a:rPr lang="en-US" sz="10670" b="1" dirty="0" err="1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垃圾分類</a:t>
            </a:r>
            <a:endParaRPr lang="en-US" sz="10670" b="1" dirty="0">
              <a:solidFill>
                <a:srgbClr val="173B26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  <a:p>
            <a:pPr algn="l">
              <a:lnSpc>
                <a:spcPts val="10030"/>
              </a:lnSpc>
            </a:pPr>
            <a:endParaRPr lang="en-US" sz="10670" b="1" dirty="0">
              <a:solidFill>
                <a:srgbClr val="173B26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  <a:p>
            <a:pPr algn="l">
              <a:lnSpc>
                <a:spcPts val="10030"/>
              </a:lnSpc>
            </a:pPr>
            <a:r>
              <a:rPr lang="en-US" sz="10670" b="1" dirty="0" err="1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資源回收</a:t>
            </a:r>
            <a:endParaRPr lang="en-US" sz="10670" b="1" dirty="0">
              <a:solidFill>
                <a:srgbClr val="173B26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  <a:p>
            <a:pPr algn="l">
              <a:lnSpc>
                <a:spcPts val="10030"/>
              </a:lnSpc>
            </a:pPr>
            <a:endParaRPr lang="en-US" sz="10670" dirty="0">
              <a:solidFill>
                <a:srgbClr val="173B26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076145" y="1680219"/>
            <a:ext cx="5843195" cy="5711723"/>
          </a:xfrm>
          <a:custGeom>
            <a:avLst/>
            <a:gdLst/>
            <a:ahLst/>
            <a:cxnLst/>
            <a:rect l="l" t="t" r="r" b="b"/>
            <a:pathLst>
              <a:path w="5843195" h="5711723">
                <a:moveTo>
                  <a:pt x="0" y="0"/>
                </a:moveTo>
                <a:lnTo>
                  <a:pt x="5843195" y="0"/>
                </a:lnTo>
                <a:lnTo>
                  <a:pt x="5843195" y="5711723"/>
                </a:lnTo>
                <a:lnTo>
                  <a:pt x="0" y="5711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830076">
            <a:off x="7611202" y="-1093035"/>
            <a:ext cx="3701078" cy="3113532"/>
          </a:xfrm>
          <a:custGeom>
            <a:avLst/>
            <a:gdLst/>
            <a:ahLst/>
            <a:cxnLst/>
            <a:rect l="l" t="t" r="r" b="b"/>
            <a:pathLst>
              <a:path w="3701078" h="3113532">
                <a:moveTo>
                  <a:pt x="0" y="0"/>
                </a:moveTo>
                <a:lnTo>
                  <a:pt x="3701078" y="0"/>
                </a:lnTo>
                <a:lnTo>
                  <a:pt x="3701078" y="3113532"/>
                </a:lnTo>
                <a:lnTo>
                  <a:pt x="0" y="311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20473" y="8730234"/>
            <a:ext cx="3701078" cy="3113532"/>
          </a:xfrm>
          <a:custGeom>
            <a:avLst/>
            <a:gdLst/>
            <a:ahLst/>
            <a:cxnLst/>
            <a:rect l="l" t="t" r="r" b="b"/>
            <a:pathLst>
              <a:path w="3701078" h="3113532">
                <a:moveTo>
                  <a:pt x="0" y="0"/>
                </a:moveTo>
                <a:lnTo>
                  <a:pt x="3701079" y="0"/>
                </a:lnTo>
                <a:lnTo>
                  <a:pt x="3701079" y="3113532"/>
                </a:lnTo>
                <a:lnTo>
                  <a:pt x="0" y="311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772400" y="8644509"/>
            <a:ext cx="4580074" cy="644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05"/>
              </a:lnSpc>
              <a:spcBef>
                <a:spcPct val="0"/>
              </a:spcBef>
            </a:pPr>
            <a:r>
              <a:rPr lang="zh-TW" altLang="en-US" sz="3932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山豐國小學務處</a:t>
            </a:r>
            <a:endParaRPr lang="en-US" sz="3932" b="1" dirty="0">
              <a:solidFill>
                <a:srgbClr val="173B26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7200" y="7599335"/>
            <a:ext cx="2436586" cy="2381763"/>
          </a:xfrm>
          <a:custGeom>
            <a:avLst/>
            <a:gdLst/>
            <a:ahLst/>
            <a:cxnLst/>
            <a:rect l="l" t="t" r="r" b="b"/>
            <a:pathLst>
              <a:path w="2436586" h="2381763">
                <a:moveTo>
                  <a:pt x="0" y="0"/>
                </a:moveTo>
                <a:lnTo>
                  <a:pt x="2436585" y="0"/>
                </a:lnTo>
                <a:lnTo>
                  <a:pt x="2436585" y="2381763"/>
                </a:lnTo>
                <a:lnTo>
                  <a:pt x="0" y="23817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498453" y="2552700"/>
            <a:ext cx="9909975" cy="7428398"/>
          </a:xfrm>
          <a:custGeom>
            <a:avLst/>
            <a:gdLst/>
            <a:ahLst/>
            <a:cxnLst/>
            <a:rect l="l" t="t" r="r" b="b"/>
            <a:pathLst>
              <a:path w="10297436" h="7816351">
                <a:moveTo>
                  <a:pt x="0" y="0"/>
                </a:moveTo>
                <a:lnTo>
                  <a:pt x="10297436" y="0"/>
                </a:lnTo>
                <a:lnTo>
                  <a:pt x="10297436" y="7816351"/>
                </a:lnTo>
                <a:lnTo>
                  <a:pt x="0" y="78163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6388" y="3390900"/>
            <a:ext cx="4224388" cy="321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26"/>
              </a:lnSpc>
            </a:pPr>
            <a:r>
              <a:rPr lang="en-US" sz="9376" b="1" dirty="0" err="1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紙杯</a:t>
            </a:r>
            <a:endParaRPr lang="en-US" sz="9376" b="1" dirty="0">
              <a:solidFill>
                <a:srgbClr val="173B26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  <a:p>
            <a:pPr algn="ctr">
              <a:lnSpc>
                <a:spcPts val="13126"/>
              </a:lnSpc>
            </a:pPr>
            <a:r>
              <a:rPr lang="en-US" sz="9376" b="1" dirty="0" err="1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紙碗</a:t>
            </a:r>
            <a:endParaRPr lang="en-US" sz="9376" b="1" dirty="0">
              <a:solidFill>
                <a:srgbClr val="FF0000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4848558" y="3024669"/>
            <a:ext cx="2982242" cy="6750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553"/>
              </a:lnSpc>
            </a:pPr>
            <a:r>
              <a:rPr lang="en-US" sz="8000" b="1" dirty="0" err="1">
                <a:solidFill>
                  <a:srgbClr val="FF00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去蓋洗淨</a:t>
            </a:r>
            <a:endParaRPr lang="en-US" sz="8000" b="1" dirty="0">
              <a:solidFill>
                <a:srgbClr val="FF0000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  <a:p>
            <a:pPr algn="ctr">
              <a:lnSpc>
                <a:spcPts val="13553"/>
              </a:lnSpc>
            </a:pPr>
            <a:r>
              <a:rPr lang="en-US" sz="7200" b="1" dirty="0" err="1">
                <a:solidFill>
                  <a:srgbClr val="FF0000"/>
                </a:solidFill>
                <a:latin typeface="Asap Condensed Bold"/>
                <a:sym typeface="Asap Condensed Bold"/>
              </a:rPr>
              <a:t>壓扁或</a:t>
            </a:r>
            <a:endParaRPr lang="en-US" sz="7200" b="1" dirty="0">
              <a:solidFill>
                <a:srgbClr val="FF0000"/>
              </a:solidFill>
              <a:latin typeface="Asap Condensed Bold"/>
              <a:sym typeface="Asap Condensed Bold"/>
            </a:endParaRPr>
          </a:p>
          <a:p>
            <a:pPr algn="ctr">
              <a:lnSpc>
                <a:spcPts val="13553"/>
              </a:lnSpc>
              <a:spcBef>
                <a:spcPct val="0"/>
              </a:spcBef>
            </a:pPr>
            <a:r>
              <a:rPr lang="en-US" sz="7200" b="1" dirty="0" err="1">
                <a:solidFill>
                  <a:srgbClr val="FF0000"/>
                </a:solidFill>
                <a:latin typeface="Asap Condensed Bold"/>
                <a:sym typeface="Asap Condensed Bold"/>
              </a:rPr>
              <a:t>疊放</a:t>
            </a:r>
            <a:endParaRPr lang="en-US" sz="8000" b="1" dirty="0">
              <a:solidFill>
                <a:srgbClr val="FF0000"/>
              </a:solidFill>
              <a:latin typeface="Asap Condensed Bold"/>
              <a:sym typeface="Asap Condensed Bold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1843FAE7-5C49-4FE6-BC2E-9579D052DEE3}"/>
              </a:ext>
            </a:extLst>
          </p:cNvPr>
          <p:cNvSpPr txBox="1"/>
          <p:nvPr/>
        </p:nvSpPr>
        <p:spPr>
          <a:xfrm>
            <a:off x="3871937" y="21199"/>
            <a:ext cx="8077200" cy="1928117"/>
          </a:xfrm>
          <a:prstGeom prst="wedgeRoundRectCallout">
            <a:avLst>
              <a:gd name="adj1" fmla="val 32468"/>
              <a:gd name="adj2" fmla="val 73940"/>
              <a:gd name="adj3" fmla="val 16667"/>
            </a:avLst>
          </a:prstGeom>
          <a:ln w="76200">
            <a:solidFill>
              <a:srgbClr val="0099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26"/>
              </a:lnSpc>
              <a:spcBef>
                <a:spcPct val="0"/>
              </a:spcBef>
            </a:pPr>
            <a:r>
              <a:rPr lang="zh-TW" altLang="en-US" sz="9600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紙容器類</a:t>
            </a:r>
            <a:endParaRPr lang="en-US" altLang="zh-TW" sz="9600" b="1" dirty="0">
              <a:solidFill>
                <a:srgbClr val="173B26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2749858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44800" y="354548"/>
            <a:ext cx="1752600" cy="1594768"/>
          </a:xfrm>
          <a:custGeom>
            <a:avLst/>
            <a:gdLst/>
            <a:ahLst/>
            <a:cxnLst/>
            <a:rect l="l" t="t" r="r" b="b"/>
            <a:pathLst>
              <a:path w="2436586" h="2381763">
                <a:moveTo>
                  <a:pt x="0" y="0"/>
                </a:moveTo>
                <a:lnTo>
                  <a:pt x="2436585" y="0"/>
                </a:lnTo>
                <a:lnTo>
                  <a:pt x="2436585" y="2381763"/>
                </a:lnTo>
                <a:lnTo>
                  <a:pt x="0" y="23817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78994" y="8611018"/>
            <a:ext cx="16730012" cy="15186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553"/>
              </a:lnSpc>
            </a:pPr>
            <a:r>
              <a:rPr lang="zh-TW" altLang="en-US" sz="6600" b="1" dirty="0">
                <a:solidFill>
                  <a:srgbClr val="FF00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拔吸管→剪開→</a:t>
            </a:r>
            <a:r>
              <a:rPr lang="en-US" sz="6600" b="1" dirty="0" err="1">
                <a:solidFill>
                  <a:srgbClr val="FF00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洗淨</a:t>
            </a:r>
            <a:r>
              <a:rPr lang="zh-TW" altLang="en-US" sz="6600" b="1" dirty="0">
                <a:solidFill>
                  <a:srgbClr val="FF0000"/>
                </a:solidFill>
                <a:latin typeface="Asap Condensed Bold"/>
                <a:sym typeface="Asap Condensed Bold"/>
              </a:rPr>
              <a:t>→</a:t>
            </a:r>
            <a:r>
              <a:rPr lang="en-US" sz="6600" b="1" dirty="0" err="1">
                <a:solidFill>
                  <a:srgbClr val="FF0000"/>
                </a:solidFill>
                <a:latin typeface="Asap Condensed Bold"/>
                <a:sym typeface="Asap Condensed Bold"/>
              </a:rPr>
              <a:t>壓扁</a:t>
            </a:r>
            <a:endParaRPr lang="en-US" sz="6600" b="1" dirty="0">
              <a:solidFill>
                <a:srgbClr val="FF0000"/>
              </a:solidFill>
              <a:latin typeface="Asap Condensed Bold"/>
              <a:sym typeface="Asap Condensed Bold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04F39C9-C694-4B4B-A370-071C0355F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7680" y="2242473"/>
            <a:ext cx="8454225" cy="6834699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9C316169-949F-49CC-8815-B7392D800752}"/>
              </a:ext>
            </a:extLst>
          </p:cNvPr>
          <p:cNvSpPr txBox="1"/>
          <p:nvPr/>
        </p:nvSpPr>
        <p:spPr>
          <a:xfrm>
            <a:off x="3871937" y="21199"/>
            <a:ext cx="8077200" cy="1928117"/>
          </a:xfrm>
          <a:prstGeom prst="wedgeRoundRectCallout">
            <a:avLst>
              <a:gd name="adj1" fmla="val -30268"/>
              <a:gd name="adj2" fmla="val 76575"/>
              <a:gd name="adj3" fmla="val 16667"/>
            </a:avLst>
          </a:prstGeom>
          <a:ln w="76200">
            <a:solidFill>
              <a:srgbClr val="0099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26"/>
              </a:lnSpc>
              <a:spcBef>
                <a:spcPct val="0"/>
              </a:spcBef>
            </a:pPr>
            <a:r>
              <a:rPr lang="zh-TW" altLang="en-US" sz="9600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紙容器類</a:t>
            </a:r>
            <a:endParaRPr lang="en-US" altLang="zh-TW" sz="9600" b="1" dirty="0">
              <a:solidFill>
                <a:srgbClr val="173B26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9AEF8AF8-1931-4BBB-B5D5-F7F6CBE48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73" y="2628900"/>
            <a:ext cx="5018654" cy="3333801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24F6466-594D-4B33-A354-36CAC08EB4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66" t="6704" r="23333" b="12667"/>
          <a:stretch/>
        </p:blipFill>
        <p:spPr>
          <a:xfrm>
            <a:off x="5638800" y="2628900"/>
            <a:ext cx="3087250" cy="333380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1BAA8A07-3278-4182-B0D1-DCB78FD2E98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446" t="18950" r="3333" b="21800"/>
          <a:stretch/>
        </p:blipFill>
        <p:spPr>
          <a:xfrm>
            <a:off x="1645225" y="6210300"/>
            <a:ext cx="5562600" cy="268042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2000" y="748214"/>
            <a:ext cx="4133766" cy="4931445"/>
          </a:xfrm>
          <a:custGeom>
            <a:avLst/>
            <a:gdLst/>
            <a:ahLst/>
            <a:cxnLst/>
            <a:rect l="l" t="t" r="r" b="b"/>
            <a:pathLst>
              <a:path w="3515289" h="3464891">
                <a:moveTo>
                  <a:pt x="0" y="0"/>
                </a:moveTo>
                <a:lnTo>
                  <a:pt x="3515289" y="0"/>
                </a:lnTo>
                <a:lnTo>
                  <a:pt x="3515289" y="3464891"/>
                </a:lnTo>
                <a:lnTo>
                  <a:pt x="0" y="34648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877800" y="1955883"/>
            <a:ext cx="5017798" cy="4102017"/>
          </a:xfrm>
          <a:custGeom>
            <a:avLst/>
            <a:gdLst/>
            <a:ahLst/>
            <a:cxnLst/>
            <a:rect l="l" t="t" r="r" b="b"/>
            <a:pathLst>
              <a:path w="3798886" h="2872329">
                <a:moveTo>
                  <a:pt x="0" y="0"/>
                </a:moveTo>
                <a:lnTo>
                  <a:pt x="3798886" y="0"/>
                </a:lnTo>
                <a:lnTo>
                  <a:pt x="3798886" y="2872329"/>
                </a:lnTo>
                <a:lnTo>
                  <a:pt x="0" y="28723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Freeform 4"/>
          <p:cNvSpPr/>
          <p:nvPr/>
        </p:nvSpPr>
        <p:spPr>
          <a:xfrm>
            <a:off x="2819400" y="6057900"/>
            <a:ext cx="6509399" cy="3852646"/>
          </a:xfrm>
          <a:custGeom>
            <a:avLst/>
            <a:gdLst/>
            <a:ahLst/>
            <a:cxnLst/>
            <a:rect l="l" t="t" r="r" b="b"/>
            <a:pathLst>
              <a:path w="5374856" h="2678731">
                <a:moveTo>
                  <a:pt x="0" y="0"/>
                </a:moveTo>
                <a:lnTo>
                  <a:pt x="5374857" y="0"/>
                </a:lnTo>
                <a:lnTo>
                  <a:pt x="5374857" y="2678731"/>
                </a:lnTo>
                <a:lnTo>
                  <a:pt x="0" y="26787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439427" y="155598"/>
            <a:ext cx="11778744" cy="2610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67"/>
              </a:lnSpc>
            </a:pPr>
            <a:r>
              <a:rPr lang="en-US" sz="7476" b="1" dirty="0" err="1">
                <a:solidFill>
                  <a:srgbClr val="FF00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這些東西不能回收</a:t>
            </a:r>
            <a:endParaRPr lang="en-US" sz="7476" b="1" dirty="0">
              <a:solidFill>
                <a:srgbClr val="FF0000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  <a:p>
            <a:pPr algn="ctr">
              <a:lnSpc>
                <a:spcPts val="10467"/>
              </a:lnSpc>
              <a:spcBef>
                <a:spcPct val="0"/>
              </a:spcBef>
            </a:pPr>
            <a:r>
              <a:rPr lang="en-US" sz="7476" b="1" dirty="0" err="1">
                <a:solidFill>
                  <a:srgbClr val="FF00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請丟一般垃圾</a:t>
            </a:r>
            <a:endParaRPr lang="en-US" sz="7476" b="1" dirty="0">
              <a:solidFill>
                <a:srgbClr val="FF0000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410200" y="3404247"/>
            <a:ext cx="7215800" cy="1986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87"/>
              </a:lnSpc>
              <a:spcBef>
                <a:spcPct val="0"/>
              </a:spcBef>
            </a:pPr>
            <a:r>
              <a:rPr lang="en-US" sz="5776" b="1" dirty="0" err="1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軟塑膠:L夾、塑膠袋、書套、桌墊、PP板</a:t>
            </a:r>
            <a:r>
              <a:rPr lang="en-US" sz="5776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...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109298" y="6320054"/>
            <a:ext cx="4692467" cy="20110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77"/>
              </a:lnSpc>
              <a:spcBef>
                <a:spcPct val="0"/>
              </a:spcBef>
            </a:pPr>
            <a:r>
              <a:rPr lang="en-US" sz="5841" b="1" dirty="0" err="1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木棍、木桿、竹桿</a:t>
            </a:r>
            <a:r>
              <a:rPr lang="en-US" sz="5841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.....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018100" y="6057900"/>
            <a:ext cx="3889426" cy="996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77"/>
              </a:lnSpc>
              <a:spcBef>
                <a:spcPct val="0"/>
              </a:spcBef>
            </a:pPr>
            <a:r>
              <a:rPr lang="en-US" sz="5841" b="1" dirty="0" err="1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陶瓷製品</a:t>
            </a:r>
            <a:endParaRPr lang="en-US" sz="5841" b="1" dirty="0">
              <a:solidFill>
                <a:srgbClr val="173B26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8784936" y="117604"/>
            <a:ext cx="10504551" cy="8836953"/>
          </a:xfrm>
          <a:custGeom>
            <a:avLst/>
            <a:gdLst/>
            <a:ahLst/>
            <a:cxnLst/>
            <a:rect l="l" t="t" r="r" b="b"/>
            <a:pathLst>
              <a:path w="10504551" h="8836953">
                <a:moveTo>
                  <a:pt x="0" y="0"/>
                </a:moveTo>
                <a:lnTo>
                  <a:pt x="10504551" y="0"/>
                </a:lnTo>
                <a:lnTo>
                  <a:pt x="10504551" y="8836953"/>
                </a:lnTo>
                <a:lnTo>
                  <a:pt x="0" y="88369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241232">
            <a:off x="14225274" y="8129594"/>
            <a:ext cx="3701078" cy="3113532"/>
          </a:xfrm>
          <a:custGeom>
            <a:avLst/>
            <a:gdLst/>
            <a:ahLst/>
            <a:cxnLst/>
            <a:rect l="l" t="t" r="r" b="b"/>
            <a:pathLst>
              <a:path w="3701078" h="3113532">
                <a:moveTo>
                  <a:pt x="0" y="0"/>
                </a:moveTo>
                <a:lnTo>
                  <a:pt x="3701078" y="0"/>
                </a:lnTo>
                <a:lnTo>
                  <a:pt x="3701078" y="3113532"/>
                </a:lnTo>
                <a:lnTo>
                  <a:pt x="0" y="311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41009" y="429260"/>
            <a:ext cx="3351055" cy="3239042"/>
          </a:xfrm>
          <a:custGeom>
            <a:avLst/>
            <a:gdLst/>
            <a:ahLst/>
            <a:cxnLst/>
            <a:rect l="l" t="t" r="r" b="b"/>
            <a:pathLst>
              <a:path w="5843195" h="5711723">
                <a:moveTo>
                  <a:pt x="0" y="0"/>
                </a:moveTo>
                <a:lnTo>
                  <a:pt x="5843195" y="0"/>
                </a:lnTo>
                <a:lnTo>
                  <a:pt x="5843195" y="5711723"/>
                </a:lnTo>
                <a:lnTo>
                  <a:pt x="0" y="5711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830076">
            <a:off x="7611202" y="-1093035"/>
            <a:ext cx="3701078" cy="3113532"/>
          </a:xfrm>
          <a:custGeom>
            <a:avLst/>
            <a:gdLst/>
            <a:ahLst/>
            <a:cxnLst/>
            <a:rect l="l" t="t" r="r" b="b"/>
            <a:pathLst>
              <a:path w="3701078" h="3113532">
                <a:moveTo>
                  <a:pt x="0" y="0"/>
                </a:moveTo>
                <a:lnTo>
                  <a:pt x="3701078" y="0"/>
                </a:lnTo>
                <a:lnTo>
                  <a:pt x="3701078" y="3113532"/>
                </a:lnTo>
                <a:lnTo>
                  <a:pt x="0" y="311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20473" y="8730234"/>
            <a:ext cx="3701078" cy="3113532"/>
          </a:xfrm>
          <a:custGeom>
            <a:avLst/>
            <a:gdLst/>
            <a:ahLst/>
            <a:cxnLst/>
            <a:rect l="l" t="t" r="r" b="b"/>
            <a:pathLst>
              <a:path w="3701078" h="3113532">
                <a:moveTo>
                  <a:pt x="0" y="0"/>
                </a:moveTo>
                <a:lnTo>
                  <a:pt x="3701079" y="0"/>
                </a:lnTo>
                <a:lnTo>
                  <a:pt x="3701079" y="3113532"/>
                </a:lnTo>
                <a:lnTo>
                  <a:pt x="0" y="311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2" name="圖片 11">
            <a:hlinkClick r:id="rId6"/>
            <a:extLst>
              <a:ext uri="{FF2B5EF4-FFF2-40B4-BE49-F238E27FC236}">
                <a16:creationId xmlns:a16="http://schemas.microsoft.com/office/drawing/2014/main" id="{14D76DB9-61BC-4C53-9C09-61B5836B00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3203032"/>
            <a:ext cx="13669589" cy="6748642"/>
          </a:xfrm>
          <a:prstGeom prst="rect">
            <a:avLst/>
          </a:prstGeom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89985A87-68FA-46EF-BEC6-5C8A5A5729A9}"/>
              </a:ext>
            </a:extLst>
          </p:cNvPr>
          <p:cNvSpPr txBox="1"/>
          <p:nvPr/>
        </p:nvSpPr>
        <p:spPr>
          <a:xfrm>
            <a:off x="1084943" y="601048"/>
            <a:ext cx="8077200" cy="1928117"/>
          </a:xfrm>
          <a:prstGeom prst="wedgeRoundRectCallout">
            <a:avLst>
              <a:gd name="adj1" fmla="val -11041"/>
              <a:gd name="adj2" fmla="val 73564"/>
              <a:gd name="adj3" fmla="val 16667"/>
            </a:avLst>
          </a:prstGeom>
          <a:ln w="76200">
            <a:solidFill>
              <a:srgbClr val="0099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26"/>
              </a:lnSpc>
              <a:spcBef>
                <a:spcPct val="0"/>
              </a:spcBef>
            </a:pPr>
            <a:r>
              <a:rPr lang="zh-TW" altLang="en-US" sz="9600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一起來挑戰！</a:t>
            </a:r>
            <a:endParaRPr lang="en-US" altLang="zh-TW" sz="9600" b="1" dirty="0">
              <a:solidFill>
                <a:srgbClr val="173B26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8784936" y="117604"/>
            <a:ext cx="10504551" cy="8836953"/>
          </a:xfrm>
          <a:custGeom>
            <a:avLst/>
            <a:gdLst/>
            <a:ahLst/>
            <a:cxnLst/>
            <a:rect l="l" t="t" r="r" b="b"/>
            <a:pathLst>
              <a:path w="10504551" h="8836953">
                <a:moveTo>
                  <a:pt x="0" y="0"/>
                </a:moveTo>
                <a:lnTo>
                  <a:pt x="10504551" y="0"/>
                </a:lnTo>
                <a:lnTo>
                  <a:pt x="10504551" y="8836953"/>
                </a:lnTo>
                <a:lnTo>
                  <a:pt x="0" y="88369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241232">
            <a:off x="14225274" y="8129594"/>
            <a:ext cx="3701078" cy="3113532"/>
          </a:xfrm>
          <a:custGeom>
            <a:avLst/>
            <a:gdLst/>
            <a:ahLst/>
            <a:cxnLst/>
            <a:rect l="l" t="t" r="r" b="b"/>
            <a:pathLst>
              <a:path w="3701078" h="3113532">
                <a:moveTo>
                  <a:pt x="0" y="0"/>
                </a:moveTo>
                <a:lnTo>
                  <a:pt x="3701078" y="0"/>
                </a:lnTo>
                <a:lnTo>
                  <a:pt x="3701078" y="3113532"/>
                </a:lnTo>
                <a:lnTo>
                  <a:pt x="0" y="311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41009" y="429260"/>
            <a:ext cx="3351055" cy="3239042"/>
          </a:xfrm>
          <a:custGeom>
            <a:avLst/>
            <a:gdLst/>
            <a:ahLst/>
            <a:cxnLst/>
            <a:rect l="l" t="t" r="r" b="b"/>
            <a:pathLst>
              <a:path w="5843195" h="5711723">
                <a:moveTo>
                  <a:pt x="0" y="0"/>
                </a:moveTo>
                <a:lnTo>
                  <a:pt x="5843195" y="0"/>
                </a:lnTo>
                <a:lnTo>
                  <a:pt x="5843195" y="5711723"/>
                </a:lnTo>
                <a:lnTo>
                  <a:pt x="0" y="5711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830076">
            <a:off x="7611202" y="-1093035"/>
            <a:ext cx="3701078" cy="3113532"/>
          </a:xfrm>
          <a:custGeom>
            <a:avLst/>
            <a:gdLst/>
            <a:ahLst/>
            <a:cxnLst/>
            <a:rect l="l" t="t" r="r" b="b"/>
            <a:pathLst>
              <a:path w="3701078" h="3113532">
                <a:moveTo>
                  <a:pt x="0" y="0"/>
                </a:moveTo>
                <a:lnTo>
                  <a:pt x="3701078" y="0"/>
                </a:lnTo>
                <a:lnTo>
                  <a:pt x="3701078" y="3113532"/>
                </a:lnTo>
                <a:lnTo>
                  <a:pt x="0" y="311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20473" y="8730234"/>
            <a:ext cx="3701078" cy="3113532"/>
          </a:xfrm>
          <a:custGeom>
            <a:avLst/>
            <a:gdLst/>
            <a:ahLst/>
            <a:cxnLst/>
            <a:rect l="l" t="t" r="r" b="b"/>
            <a:pathLst>
              <a:path w="3701078" h="3113532">
                <a:moveTo>
                  <a:pt x="0" y="0"/>
                </a:moveTo>
                <a:lnTo>
                  <a:pt x="3701079" y="0"/>
                </a:lnTo>
                <a:lnTo>
                  <a:pt x="3701079" y="3113532"/>
                </a:lnTo>
                <a:lnTo>
                  <a:pt x="0" y="311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89985A87-68FA-46EF-BEC6-5C8A5A5729A9}"/>
              </a:ext>
            </a:extLst>
          </p:cNvPr>
          <p:cNvSpPr txBox="1"/>
          <p:nvPr/>
        </p:nvSpPr>
        <p:spPr>
          <a:xfrm>
            <a:off x="1084943" y="601048"/>
            <a:ext cx="8077200" cy="1928117"/>
          </a:xfrm>
          <a:prstGeom prst="wedgeRoundRectCallout">
            <a:avLst>
              <a:gd name="adj1" fmla="val -11041"/>
              <a:gd name="adj2" fmla="val 73564"/>
              <a:gd name="adj3" fmla="val 16667"/>
            </a:avLst>
          </a:prstGeom>
          <a:ln w="76200">
            <a:solidFill>
              <a:srgbClr val="0099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26"/>
              </a:lnSpc>
              <a:spcBef>
                <a:spcPct val="0"/>
              </a:spcBef>
            </a:pPr>
            <a:r>
              <a:rPr lang="zh-TW" altLang="en-US" sz="9600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回收大百科</a:t>
            </a:r>
            <a:endParaRPr lang="en-US" altLang="zh-TW" sz="9600" b="1" dirty="0">
              <a:solidFill>
                <a:srgbClr val="173B26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</p:txBody>
      </p:sp>
      <p:pic>
        <p:nvPicPr>
          <p:cNvPr id="2" name="圖片 1">
            <a:hlinkClick r:id="rId6"/>
            <a:extLst>
              <a:ext uri="{FF2B5EF4-FFF2-40B4-BE49-F238E27FC236}">
                <a16:creationId xmlns:a16="http://schemas.microsoft.com/office/drawing/2014/main" id="{7B35C3D0-3ABB-4D8F-89BC-04E621F42E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085" y="3234916"/>
            <a:ext cx="13229657" cy="654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20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8784936" y="117604"/>
            <a:ext cx="10504551" cy="8836953"/>
          </a:xfrm>
          <a:custGeom>
            <a:avLst/>
            <a:gdLst/>
            <a:ahLst/>
            <a:cxnLst/>
            <a:rect l="l" t="t" r="r" b="b"/>
            <a:pathLst>
              <a:path w="10504551" h="8836953">
                <a:moveTo>
                  <a:pt x="0" y="0"/>
                </a:moveTo>
                <a:lnTo>
                  <a:pt x="10504551" y="0"/>
                </a:lnTo>
                <a:lnTo>
                  <a:pt x="10504551" y="8836953"/>
                </a:lnTo>
                <a:lnTo>
                  <a:pt x="0" y="88369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241232">
            <a:off x="14225274" y="8129594"/>
            <a:ext cx="3701078" cy="3113532"/>
          </a:xfrm>
          <a:custGeom>
            <a:avLst/>
            <a:gdLst/>
            <a:ahLst/>
            <a:cxnLst/>
            <a:rect l="l" t="t" r="r" b="b"/>
            <a:pathLst>
              <a:path w="3701078" h="3113532">
                <a:moveTo>
                  <a:pt x="0" y="0"/>
                </a:moveTo>
                <a:lnTo>
                  <a:pt x="3701078" y="0"/>
                </a:lnTo>
                <a:lnTo>
                  <a:pt x="3701078" y="3113532"/>
                </a:lnTo>
                <a:lnTo>
                  <a:pt x="0" y="311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541009" y="429260"/>
            <a:ext cx="3351055" cy="3239042"/>
          </a:xfrm>
          <a:custGeom>
            <a:avLst/>
            <a:gdLst/>
            <a:ahLst/>
            <a:cxnLst/>
            <a:rect l="l" t="t" r="r" b="b"/>
            <a:pathLst>
              <a:path w="5843195" h="5711723">
                <a:moveTo>
                  <a:pt x="0" y="0"/>
                </a:moveTo>
                <a:lnTo>
                  <a:pt x="5843195" y="0"/>
                </a:lnTo>
                <a:lnTo>
                  <a:pt x="5843195" y="5711723"/>
                </a:lnTo>
                <a:lnTo>
                  <a:pt x="0" y="57117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830076">
            <a:off x="7611202" y="-1093035"/>
            <a:ext cx="3701078" cy="3113532"/>
          </a:xfrm>
          <a:custGeom>
            <a:avLst/>
            <a:gdLst/>
            <a:ahLst/>
            <a:cxnLst/>
            <a:rect l="l" t="t" r="r" b="b"/>
            <a:pathLst>
              <a:path w="3701078" h="3113532">
                <a:moveTo>
                  <a:pt x="0" y="0"/>
                </a:moveTo>
                <a:lnTo>
                  <a:pt x="3701078" y="0"/>
                </a:lnTo>
                <a:lnTo>
                  <a:pt x="3701078" y="3113532"/>
                </a:lnTo>
                <a:lnTo>
                  <a:pt x="0" y="311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20473" y="8730234"/>
            <a:ext cx="3701078" cy="3113532"/>
          </a:xfrm>
          <a:custGeom>
            <a:avLst/>
            <a:gdLst/>
            <a:ahLst/>
            <a:cxnLst/>
            <a:rect l="l" t="t" r="r" b="b"/>
            <a:pathLst>
              <a:path w="3701078" h="3113532">
                <a:moveTo>
                  <a:pt x="0" y="0"/>
                </a:moveTo>
                <a:lnTo>
                  <a:pt x="3701079" y="0"/>
                </a:lnTo>
                <a:lnTo>
                  <a:pt x="3701079" y="3113532"/>
                </a:lnTo>
                <a:lnTo>
                  <a:pt x="0" y="3113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89985A87-68FA-46EF-BEC6-5C8A5A5729A9}"/>
              </a:ext>
            </a:extLst>
          </p:cNvPr>
          <p:cNvSpPr txBox="1"/>
          <p:nvPr/>
        </p:nvSpPr>
        <p:spPr>
          <a:xfrm>
            <a:off x="1066800" y="368384"/>
            <a:ext cx="12402458" cy="1928117"/>
          </a:xfrm>
          <a:prstGeom prst="wedgeRoundRectCallout">
            <a:avLst>
              <a:gd name="adj1" fmla="val -11041"/>
              <a:gd name="adj2" fmla="val 73564"/>
              <a:gd name="adj3" fmla="val 16667"/>
            </a:avLst>
          </a:prstGeom>
          <a:solidFill>
            <a:schemeClr val="accent3">
              <a:lumMod val="20000"/>
              <a:lumOff val="80000"/>
              <a:alpha val="69000"/>
            </a:schemeClr>
          </a:solidFill>
          <a:ln w="76200">
            <a:solidFill>
              <a:srgbClr val="0099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26"/>
              </a:lnSpc>
              <a:spcBef>
                <a:spcPct val="0"/>
              </a:spcBef>
            </a:pPr>
            <a:r>
              <a:rPr lang="zh-TW" altLang="en-US" sz="8000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記得張貼在教室公告欄喔</a:t>
            </a:r>
            <a:r>
              <a:rPr lang="en-US" altLang="zh-TW" sz="8000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~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37EADF0-AA32-4A1E-AC00-78DB1A86E4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0183" y="2995104"/>
            <a:ext cx="10064516" cy="704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55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766891" y="8301717"/>
            <a:ext cx="5895827" cy="1305679"/>
            <a:chOff x="0" y="0"/>
            <a:chExt cx="812800" cy="18000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80001"/>
            </a:xfrm>
            <a:custGeom>
              <a:avLst/>
              <a:gdLst/>
              <a:ahLst/>
              <a:cxnLst/>
              <a:rect l="l" t="t" r="r" b="b"/>
              <a:pathLst>
                <a:path w="812800" h="180001">
                  <a:moveTo>
                    <a:pt x="90001" y="0"/>
                  </a:moveTo>
                  <a:lnTo>
                    <a:pt x="722799" y="0"/>
                  </a:lnTo>
                  <a:cubicBezTo>
                    <a:pt x="746669" y="0"/>
                    <a:pt x="769561" y="9482"/>
                    <a:pt x="786439" y="26361"/>
                  </a:cubicBezTo>
                  <a:cubicBezTo>
                    <a:pt x="803318" y="43239"/>
                    <a:pt x="812800" y="66131"/>
                    <a:pt x="812800" y="90001"/>
                  </a:cubicBezTo>
                  <a:lnTo>
                    <a:pt x="812800" y="90001"/>
                  </a:lnTo>
                  <a:cubicBezTo>
                    <a:pt x="812800" y="139707"/>
                    <a:pt x="772505" y="180001"/>
                    <a:pt x="722799" y="180001"/>
                  </a:cubicBezTo>
                  <a:lnTo>
                    <a:pt x="90001" y="180001"/>
                  </a:lnTo>
                  <a:cubicBezTo>
                    <a:pt x="66131" y="180001"/>
                    <a:pt x="43239" y="170519"/>
                    <a:pt x="26361" y="153641"/>
                  </a:cubicBezTo>
                  <a:cubicBezTo>
                    <a:pt x="9482" y="136762"/>
                    <a:pt x="0" y="113870"/>
                    <a:pt x="0" y="90001"/>
                  </a:cubicBezTo>
                  <a:lnTo>
                    <a:pt x="0" y="90001"/>
                  </a:lnTo>
                  <a:cubicBezTo>
                    <a:pt x="0" y="66131"/>
                    <a:pt x="9482" y="43239"/>
                    <a:pt x="26361" y="26361"/>
                  </a:cubicBezTo>
                  <a:cubicBezTo>
                    <a:pt x="43239" y="9482"/>
                    <a:pt x="66131" y="0"/>
                    <a:pt x="90001" y="0"/>
                  </a:cubicBezTo>
                  <a:close/>
                </a:path>
              </a:pathLst>
            </a:custGeom>
            <a:solidFill>
              <a:srgbClr val="FFE87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2276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784936" y="117604"/>
            <a:ext cx="10504551" cy="8836953"/>
          </a:xfrm>
          <a:custGeom>
            <a:avLst/>
            <a:gdLst/>
            <a:ahLst/>
            <a:cxnLst/>
            <a:rect l="l" t="t" r="r" b="b"/>
            <a:pathLst>
              <a:path w="10504551" h="8836953">
                <a:moveTo>
                  <a:pt x="0" y="0"/>
                </a:moveTo>
                <a:lnTo>
                  <a:pt x="10504551" y="0"/>
                </a:lnTo>
                <a:lnTo>
                  <a:pt x="10504551" y="8836953"/>
                </a:lnTo>
                <a:lnTo>
                  <a:pt x="0" y="88369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241232">
            <a:off x="14225274" y="8129594"/>
            <a:ext cx="3701078" cy="3113532"/>
          </a:xfrm>
          <a:custGeom>
            <a:avLst/>
            <a:gdLst/>
            <a:ahLst/>
            <a:cxnLst/>
            <a:rect l="l" t="t" r="r" b="b"/>
            <a:pathLst>
              <a:path w="3701078" h="3113532">
                <a:moveTo>
                  <a:pt x="0" y="0"/>
                </a:moveTo>
                <a:lnTo>
                  <a:pt x="3701078" y="0"/>
                </a:lnTo>
                <a:lnTo>
                  <a:pt x="3701078" y="3113532"/>
                </a:lnTo>
                <a:lnTo>
                  <a:pt x="0" y="311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28700" y="1975494"/>
            <a:ext cx="9076303" cy="5722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534"/>
              </a:lnSpc>
            </a:pPr>
            <a:r>
              <a:rPr lang="en-US" sz="12270" b="1" dirty="0" err="1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分類做好</a:t>
            </a:r>
            <a:endParaRPr lang="en-US" sz="12270" b="1" dirty="0">
              <a:solidFill>
                <a:srgbClr val="173B26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  <a:p>
            <a:pPr algn="l">
              <a:lnSpc>
                <a:spcPts val="11534"/>
              </a:lnSpc>
            </a:pPr>
            <a:endParaRPr lang="en-US" sz="12270" b="1" dirty="0">
              <a:solidFill>
                <a:srgbClr val="173B26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  <a:p>
            <a:pPr algn="l">
              <a:lnSpc>
                <a:spcPts val="11534"/>
              </a:lnSpc>
            </a:pPr>
            <a:r>
              <a:rPr lang="en-US" sz="12270" b="1" dirty="0" err="1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環境更美好</a:t>
            </a:r>
            <a:endParaRPr lang="en-US" sz="12270" b="1" dirty="0">
              <a:solidFill>
                <a:srgbClr val="173B26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  <a:p>
            <a:pPr algn="l">
              <a:lnSpc>
                <a:spcPts val="10030"/>
              </a:lnSpc>
            </a:pPr>
            <a:endParaRPr lang="en-US" sz="12270" dirty="0">
              <a:solidFill>
                <a:srgbClr val="173B26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076145" y="1680219"/>
            <a:ext cx="5843195" cy="5711723"/>
          </a:xfrm>
          <a:custGeom>
            <a:avLst/>
            <a:gdLst/>
            <a:ahLst/>
            <a:cxnLst/>
            <a:rect l="l" t="t" r="r" b="b"/>
            <a:pathLst>
              <a:path w="5843195" h="5711723">
                <a:moveTo>
                  <a:pt x="0" y="0"/>
                </a:moveTo>
                <a:lnTo>
                  <a:pt x="5843195" y="0"/>
                </a:lnTo>
                <a:lnTo>
                  <a:pt x="5843195" y="5711723"/>
                </a:lnTo>
                <a:lnTo>
                  <a:pt x="0" y="57117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830076">
            <a:off x="7611202" y="-1093035"/>
            <a:ext cx="3701078" cy="3113532"/>
          </a:xfrm>
          <a:custGeom>
            <a:avLst/>
            <a:gdLst/>
            <a:ahLst/>
            <a:cxnLst/>
            <a:rect l="l" t="t" r="r" b="b"/>
            <a:pathLst>
              <a:path w="3701078" h="3113532">
                <a:moveTo>
                  <a:pt x="0" y="0"/>
                </a:moveTo>
                <a:lnTo>
                  <a:pt x="3701078" y="0"/>
                </a:lnTo>
                <a:lnTo>
                  <a:pt x="3701078" y="3113532"/>
                </a:lnTo>
                <a:lnTo>
                  <a:pt x="0" y="311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220473" y="8730234"/>
            <a:ext cx="3701078" cy="3113532"/>
          </a:xfrm>
          <a:custGeom>
            <a:avLst/>
            <a:gdLst/>
            <a:ahLst/>
            <a:cxnLst/>
            <a:rect l="l" t="t" r="r" b="b"/>
            <a:pathLst>
              <a:path w="3701078" h="3113532">
                <a:moveTo>
                  <a:pt x="0" y="0"/>
                </a:moveTo>
                <a:lnTo>
                  <a:pt x="3701079" y="0"/>
                </a:lnTo>
                <a:lnTo>
                  <a:pt x="3701079" y="3113532"/>
                </a:lnTo>
                <a:lnTo>
                  <a:pt x="0" y="3113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6984393" y="8632545"/>
            <a:ext cx="5895827" cy="6440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05"/>
              </a:lnSpc>
              <a:spcBef>
                <a:spcPct val="0"/>
              </a:spcBef>
            </a:pPr>
            <a:r>
              <a:rPr lang="zh-TW" altLang="en-US" sz="3932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認真的你，讓世界更美麗</a:t>
            </a:r>
            <a:r>
              <a:rPr lang="en-US" altLang="zh-TW" sz="3932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!</a:t>
            </a:r>
            <a:endParaRPr lang="en-US" sz="3932" b="1" dirty="0">
              <a:solidFill>
                <a:srgbClr val="173B26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1027787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49001" y="1260587"/>
            <a:ext cx="12705111" cy="1398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613"/>
              </a:lnSpc>
              <a:spcBef>
                <a:spcPct val="0"/>
              </a:spcBef>
            </a:pPr>
            <a:r>
              <a:rPr lang="en-US" sz="9600" b="1" dirty="0" err="1">
                <a:solidFill>
                  <a:srgbClr val="FF00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源頭減廢</a:t>
            </a:r>
            <a:r>
              <a:rPr lang="en-US" sz="8295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--</a:t>
            </a:r>
            <a:r>
              <a:rPr lang="en-US" sz="8295" b="1" dirty="0" err="1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減少製造垃圾</a:t>
            </a:r>
            <a:endParaRPr lang="en-US" sz="8295" b="1" dirty="0">
              <a:solidFill>
                <a:srgbClr val="173B26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707297" y="1309312"/>
            <a:ext cx="10504551" cy="8836953"/>
          </a:xfrm>
          <a:custGeom>
            <a:avLst/>
            <a:gdLst/>
            <a:ahLst/>
            <a:cxnLst/>
            <a:rect l="l" t="t" r="r" b="b"/>
            <a:pathLst>
              <a:path w="10504551" h="8836953">
                <a:moveTo>
                  <a:pt x="0" y="0"/>
                </a:moveTo>
                <a:lnTo>
                  <a:pt x="10504551" y="0"/>
                </a:lnTo>
                <a:lnTo>
                  <a:pt x="10504551" y="8836953"/>
                </a:lnTo>
                <a:lnTo>
                  <a:pt x="0" y="88369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831967">
            <a:off x="13692541" y="3477274"/>
            <a:ext cx="732186" cy="5229898"/>
          </a:xfrm>
          <a:custGeom>
            <a:avLst/>
            <a:gdLst/>
            <a:ahLst/>
            <a:cxnLst/>
            <a:rect l="l" t="t" r="r" b="b"/>
            <a:pathLst>
              <a:path w="732186" h="5229898">
                <a:moveTo>
                  <a:pt x="0" y="0"/>
                </a:moveTo>
                <a:lnTo>
                  <a:pt x="732186" y="0"/>
                </a:lnTo>
                <a:lnTo>
                  <a:pt x="732186" y="5229898"/>
                </a:lnTo>
                <a:lnTo>
                  <a:pt x="0" y="52298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45019" y="2579904"/>
            <a:ext cx="2527547" cy="5878016"/>
          </a:xfrm>
          <a:custGeom>
            <a:avLst/>
            <a:gdLst/>
            <a:ahLst/>
            <a:cxnLst/>
            <a:rect l="l" t="t" r="r" b="b"/>
            <a:pathLst>
              <a:path w="2527547" h="5878016">
                <a:moveTo>
                  <a:pt x="0" y="0"/>
                </a:moveTo>
                <a:lnTo>
                  <a:pt x="2527547" y="0"/>
                </a:lnTo>
                <a:lnTo>
                  <a:pt x="2527547" y="5878015"/>
                </a:lnTo>
                <a:lnTo>
                  <a:pt x="0" y="58780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52359">
            <a:off x="14717680" y="3407029"/>
            <a:ext cx="1327087" cy="5229898"/>
          </a:xfrm>
          <a:custGeom>
            <a:avLst/>
            <a:gdLst/>
            <a:ahLst/>
            <a:cxnLst/>
            <a:rect l="l" t="t" r="r" b="b"/>
            <a:pathLst>
              <a:path w="1327087" h="5229898">
                <a:moveTo>
                  <a:pt x="0" y="0"/>
                </a:moveTo>
                <a:lnTo>
                  <a:pt x="1327087" y="0"/>
                </a:lnTo>
                <a:lnTo>
                  <a:pt x="1327087" y="5229899"/>
                </a:lnTo>
                <a:lnTo>
                  <a:pt x="0" y="52298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783777" y="5727788"/>
            <a:ext cx="5631115" cy="5229898"/>
          </a:xfrm>
          <a:custGeom>
            <a:avLst/>
            <a:gdLst/>
            <a:ahLst/>
            <a:cxnLst/>
            <a:rect l="l" t="t" r="r" b="b"/>
            <a:pathLst>
              <a:path w="5631115" h="5229898">
                <a:moveTo>
                  <a:pt x="0" y="0"/>
                </a:moveTo>
                <a:lnTo>
                  <a:pt x="5631115" y="0"/>
                </a:lnTo>
                <a:lnTo>
                  <a:pt x="5631115" y="5229898"/>
                </a:lnTo>
                <a:lnTo>
                  <a:pt x="0" y="52298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051549">
            <a:off x="16276102" y="-1355433"/>
            <a:ext cx="4330387" cy="4021847"/>
          </a:xfrm>
          <a:custGeom>
            <a:avLst/>
            <a:gdLst/>
            <a:ahLst/>
            <a:cxnLst/>
            <a:rect l="l" t="t" r="r" b="b"/>
            <a:pathLst>
              <a:path w="4330387" h="4021847">
                <a:moveTo>
                  <a:pt x="0" y="0"/>
                </a:moveTo>
                <a:lnTo>
                  <a:pt x="4330387" y="0"/>
                </a:lnTo>
                <a:lnTo>
                  <a:pt x="4330387" y="4021848"/>
                </a:lnTo>
                <a:lnTo>
                  <a:pt x="0" y="40218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33239" y="3604160"/>
            <a:ext cx="11871813" cy="4702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80"/>
              </a:lnSpc>
              <a:spcBef>
                <a:spcPct val="0"/>
              </a:spcBef>
            </a:pPr>
            <a:r>
              <a:rPr lang="en-US" sz="6700" b="1" dirty="0" err="1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1.早餐在家或在早餐店食用完</a:t>
            </a:r>
            <a:r>
              <a:rPr lang="en-US" sz="6700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。</a:t>
            </a:r>
          </a:p>
          <a:p>
            <a:pPr algn="l">
              <a:lnSpc>
                <a:spcPts val="9380"/>
              </a:lnSpc>
              <a:spcBef>
                <a:spcPct val="0"/>
              </a:spcBef>
            </a:pPr>
            <a:r>
              <a:rPr lang="en-US" sz="6700" b="1" dirty="0" err="1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2.不帶零食飲料進校園</a:t>
            </a:r>
            <a:r>
              <a:rPr lang="en-US" sz="6700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。</a:t>
            </a:r>
          </a:p>
          <a:p>
            <a:pPr algn="l">
              <a:lnSpc>
                <a:spcPts val="9380"/>
              </a:lnSpc>
              <a:spcBef>
                <a:spcPct val="0"/>
              </a:spcBef>
            </a:pPr>
            <a:r>
              <a:rPr lang="en-US" sz="6700" b="1" dirty="0" err="1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3.自備可重複使用容器</a:t>
            </a:r>
            <a:r>
              <a:rPr lang="en-US" sz="6700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。</a:t>
            </a:r>
          </a:p>
          <a:p>
            <a:pPr algn="l">
              <a:lnSpc>
                <a:spcPts val="9380"/>
              </a:lnSpc>
              <a:spcBef>
                <a:spcPct val="0"/>
              </a:spcBef>
            </a:pPr>
            <a:r>
              <a:rPr lang="en-US" sz="6700" b="1" dirty="0" err="1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4.不使用一次性容器</a:t>
            </a:r>
            <a:r>
              <a:rPr lang="en-US" sz="6700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12447" y="454573"/>
            <a:ext cx="11103353" cy="1396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613"/>
              </a:lnSpc>
              <a:spcBef>
                <a:spcPct val="0"/>
              </a:spcBef>
            </a:pPr>
            <a:r>
              <a:rPr lang="en-US" sz="9600" b="1" dirty="0" err="1">
                <a:solidFill>
                  <a:srgbClr val="FF0000"/>
                </a:solidFill>
                <a:latin typeface="Asap Condensed Bold"/>
                <a:sym typeface="Asap Condensed Bold"/>
              </a:rPr>
              <a:t>垃圾分類、資源回收</a:t>
            </a:r>
            <a:endParaRPr lang="en-US" sz="9600" b="1" dirty="0">
              <a:solidFill>
                <a:srgbClr val="FF0000"/>
              </a:solidFill>
              <a:latin typeface="Asap Condensed Bold"/>
              <a:sym typeface="Asap Condensed Bold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365003" y="1431651"/>
            <a:ext cx="10504551" cy="8836953"/>
          </a:xfrm>
          <a:custGeom>
            <a:avLst/>
            <a:gdLst/>
            <a:ahLst/>
            <a:cxnLst/>
            <a:rect l="l" t="t" r="r" b="b"/>
            <a:pathLst>
              <a:path w="10504551" h="8836953">
                <a:moveTo>
                  <a:pt x="0" y="0"/>
                </a:moveTo>
                <a:lnTo>
                  <a:pt x="10504551" y="0"/>
                </a:lnTo>
                <a:lnTo>
                  <a:pt x="10504551" y="8836953"/>
                </a:lnTo>
                <a:lnTo>
                  <a:pt x="0" y="88369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37993" y="2451145"/>
            <a:ext cx="13754099" cy="7217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zh-TW" altLang="en-US" sz="6700" b="1" dirty="0">
                <a:solidFill>
                  <a:srgbClr val="0070C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垃圾子車時間：</a:t>
            </a:r>
            <a:r>
              <a:rPr lang="zh-TW" altLang="en-US" sz="5400" b="1" dirty="0">
                <a:solidFill>
                  <a:srgbClr val="0070C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每日開放</a:t>
            </a:r>
            <a:endParaRPr lang="en-US" altLang="zh-TW" sz="6700" b="1" dirty="0">
              <a:solidFill>
                <a:srgbClr val="FF0000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  <a:p>
            <a:r>
              <a:rPr lang="zh-TW" altLang="en-US" sz="6700" b="1" dirty="0">
                <a:solidFill>
                  <a:srgbClr val="FF00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               </a:t>
            </a:r>
            <a:r>
              <a:rPr lang="en-US" altLang="zh-TW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08</a:t>
            </a:r>
            <a:r>
              <a:rPr lang="zh-TW" altLang="en-US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：</a:t>
            </a:r>
            <a:r>
              <a:rPr lang="en-US" altLang="zh-TW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00</a:t>
            </a:r>
            <a:r>
              <a:rPr lang="zh-TW" altLang="en-US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altLang="zh-TW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–</a:t>
            </a:r>
            <a:r>
              <a:rPr lang="zh-TW" altLang="en-US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altLang="zh-TW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08</a:t>
            </a:r>
            <a:r>
              <a:rPr lang="zh-TW" altLang="en-US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：</a:t>
            </a:r>
            <a:r>
              <a:rPr lang="en-US" altLang="zh-TW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15</a:t>
            </a:r>
            <a:r>
              <a:rPr lang="zh-TW" altLang="en-US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altLang="zh-TW" sz="4000" b="1" dirty="0">
                <a:solidFill>
                  <a:srgbClr val="0070C0"/>
                </a:solidFill>
                <a:latin typeface="Asap Condensed Bold"/>
                <a:sym typeface="Asap Condensed Bold"/>
              </a:rPr>
              <a:t>(</a:t>
            </a:r>
            <a:r>
              <a:rPr lang="zh-TW" altLang="en-US" sz="4000" b="1" dirty="0">
                <a:solidFill>
                  <a:srgbClr val="0070C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晨讀及升旗</a:t>
            </a:r>
            <a:r>
              <a:rPr lang="en-US" altLang="zh-TW" sz="4000" b="1" dirty="0">
                <a:solidFill>
                  <a:srgbClr val="0070C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08</a:t>
            </a:r>
            <a:r>
              <a:rPr lang="zh-TW" altLang="en-US" sz="4000" b="1" dirty="0">
                <a:solidFill>
                  <a:srgbClr val="0070C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：</a:t>
            </a:r>
            <a:r>
              <a:rPr lang="en-US" altLang="zh-TW" sz="4000" b="1" dirty="0">
                <a:solidFill>
                  <a:srgbClr val="0070C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00</a:t>
            </a:r>
            <a:r>
              <a:rPr lang="zh-TW" altLang="en-US" sz="4000" b="1" dirty="0">
                <a:solidFill>
                  <a:srgbClr val="0070C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altLang="zh-TW" sz="4000" b="1" dirty="0">
                <a:solidFill>
                  <a:srgbClr val="0070C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-</a:t>
            </a:r>
            <a:r>
              <a:rPr lang="zh-TW" altLang="en-US" sz="4000" b="1" dirty="0">
                <a:solidFill>
                  <a:srgbClr val="0070C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altLang="zh-TW" sz="4000" b="1" dirty="0">
                <a:solidFill>
                  <a:srgbClr val="0070C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08</a:t>
            </a:r>
            <a:r>
              <a:rPr lang="zh-TW" altLang="en-US" sz="4000" b="1" dirty="0">
                <a:solidFill>
                  <a:srgbClr val="0070C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：</a:t>
            </a:r>
            <a:r>
              <a:rPr lang="en-US" altLang="zh-TW" sz="4000" b="1" dirty="0">
                <a:solidFill>
                  <a:srgbClr val="0070C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10)</a:t>
            </a:r>
            <a:endParaRPr lang="en-US" altLang="zh-TW" sz="6700" b="1" dirty="0">
              <a:solidFill>
                <a:srgbClr val="0070C0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  <a:p>
            <a:r>
              <a:rPr lang="zh-TW" altLang="en-US" sz="6700" b="1" dirty="0">
                <a:solidFill>
                  <a:srgbClr val="FF00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               </a:t>
            </a:r>
            <a:r>
              <a:rPr lang="en-US" altLang="zh-TW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12</a:t>
            </a:r>
            <a:r>
              <a:rPr lang="zh-TW" altLang="en-US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：</a:t>
            </a:r>
            <a:r>
              <a:rPr lang="en-US" altLang="zh-TW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30</a:t>
            </a:r>
            <a:r>
              <a:rPr lang="zh-TW" altLang="en-US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altLang="zh-TW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–</a:t>
            </a:r>
            <a:r>
              <a:rPr lang="zh-TW" altLang="en-US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altLang="zh-TW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12</a:t>
            </a:r>
            <a:r>
              <a:rPr lang="zh-TW" altLang="en-US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：</a:t>
            </a:r>
            <a:r>
              <a:rPr lang="en-US" altLang="zh-TW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40</a:t>
            </a:r>
            <a:r>
              <a:rPr lang="zh-TW" altLang="en-US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altLang="zh-TW" sz="4000" b="1" dirty="0">
                <a:solidFill>
                  <a:srgbClr val="0070C0"/>
                </a:solidFill>
                <a:latin typeface="Asap Condensed Bold"/>
                <a:sym typeface="Asap Condensed Bold"/>
              </a:rPr>
              <a:t>(</a:t>
            </a:r>
            <a:r>
              <a:rPr lang="zh-TW" altLang="en-US" sz="4000" b="1" dirty="0">
                <a:solidFill>
                  <a:srgbClr val="0070C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晨讀及星期三中午不開放</a:t>
            </a:r>
            <a:r>
              <a:rPr lang="en-US" altLang="zh-TW" sz="4000" b="1" dirty="0">
                <a:solidFill>
                  <a:srgbClr val="0070C0"/>
                </a:solidFill>
                <a:latin typeface="Asap Condensed Bold"/>
                <a:sym typeface="Asap Condensed Bold"/>
              </a:rPr>
              <a:t>) </a:t>
            </a:r>
          </a:p>
          <a:p>
            <a:r>
              <a:rPr lang="en-US" sz="6700" b="1" dirty="0" err="1">
                <a:solidFill>
                  <a:srgbClr val="0070C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資源回收</a:t>
            </a:r>
            <a:r>
              <a:rPr lang="zh-TW" altLang="en-US" sz="6700" b="1" dirty="0">
                <a:solidFill>
                  <a:srgbClr val="0070C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時間</a:t>
            </a:r>
            <a:r>
              <a:rPr lang="en-US" sz="6700" b="1" dirty="0">
                <a:solidFill>
                  <a:srgbClr val="0070C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：</a:t>
            </a:r>
          </a:p>
          <a:p>
            <a:r>
              <a:rPr lang="zh-TW" altLang="en-US" sz="5400" b="1" dirty="0">
                <a:solidFill>
                  <a:srgbClr val="0070C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週三</a:t>
            </a:r>
            <a:r>
              <a:rPr lang="zh-TW" altLang="en-US" sz="6700" b="1" dirty="0">
                <a:solidFill>
                  <a:srgbClr val="FF00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 </a:t>
            </a:r>
            <a:r>
              <a:rPr lang="en-US" altLang="zh-TW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08</a:t>
            </a:r>
            <a:r>
              <a:rPr lang="zh-TW" altLang="en-US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：</a:t>
            </a:r>
            <a:r>
              <a:rPr lang="en-US" altLang="zh-TW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00 – 08</a:t>
            </a:r>
            <a:r>
              <a:rPr lang="zh-TW" altLang="en-US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：</a:t>
            </a:r>
            <a:r>
              <a:rPr lang="en-US" altLang="zh-TW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30</a:t>
            </a:r>
          </a:p>
          <a:p>
            <a:pPr algn="l"/>
            <a:r>
              <a:rPr lang="zh-TW" altLang="en-US" sz="5400" b="1" dirty="0">
                <a:solidFill>
                  <a:srgbClr val="0070C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週五</a:t>
            </a:r>
            <a:r>
              <a:rPr lang="zh-TW" altLang="en-US" sz="6700" b="1" dirty="0">
                <a:solidFill>
                  <a:srgbClr val="FF00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 </a:t>
            </a:r>
            <a:r>
              <a:rPr lang="en-US" altLang="zh-TW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08</a:t>
            </a:r>
            <a:r>
              <a:rPr lang="zh-TW" altLang="en-US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：</a:t>
            </a:r>
            <a:r>
              <a:rPr lang="en-US" altLang="zh-TW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00 – 08</a:t>
            </a:r>
            <a:r>
              <a:rPr lang="zh-TW" altLang="en-US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：</a:t>
            </a:r>
            <a:r>
              <a:rPr lang="en-US" altLang="zh-TW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30</a:t>
            </a:r>
          </a:p>
          <a:p>
            <a:r>
              <a:rPr lang="zh-TW" altLang="en-US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                </a:t>
            </a:r>
            <a:r>
              <a:rPr lang="en-US" altLang="zh-TW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12</a:t>
            </a:r>
            <a:r>
              <a:rPr lang="zh-TW" altLang="en-US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：</a:t>
            </a:r>
            <a:r>
              <a:rPr lang="en-US" altLang="zh-TW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25 – 12</a:t>
            </a:r>
            <a:r>
              <a:rPr lang="zh-TW" altLang="en-US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：</a:t>
            </a:r>
            <a:r>
              <a:rPr lang="en-US" altLang="zh-TW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35</a:t>
            </a:r>
            <a:r>
              <a:rPr lang="zh-TW" altLang="en-US" sz="6700" b="1" dirty="0">
                <a:solidFill>
                  <a:srgbClr val="0099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 </a:t>
            </a:r>
            <a:r>
              <a:rPr lang="en-US" altLang="zh-TW" sz="4400" b="1" dirty="0">
                <a:solidFill>
                  <a:srgbClr val="0070C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(</a:t>
            </a:r>
            <a:r>
              <a:rPr lang="zh-TW" altLang="en-US" sz="4400" b="1" dirty="0">
                <a:solidFill>
                  <a:srgbClr val="0070C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回收乳製品空瓶</a:t>
            </a:r>
            <a:r>
              <a:rPr lang="en-US" altLang="zh-TW" sz="4400" b="1" dirty="0">
                <a:solidFill>
                  <a:srgbClr val="0070C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)</a:t>
            </a:r>
            <a:endParaRPr lang="en-US" sz="6700" b="1" dirty="0">
              <a:solidFill>
                <a:srgbClr val="0070C0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3499456" y="4354165"/>
            <a:ext cx="4250551" cy="5175709"/>
          </a:xfrm>
          <a:custGeom>
            <a:avLst/>
            <a:gdLst/>
            <a:ahLst/>
            <a:cxnLst/>
            <a:rect l="l" t="t" r="r" b="b"/>
            <a:pathLst>
              <a:path w="4250551" h="5175709">
                <a:moveTo>
                  <a:pt x="0" y="0"/>
                </a:moveTo>
                <a:lnTo>
                  <a:pt x="4250552" y="0"/>
                </a:lnTo>
                <a:lnTo>
                  <a:pt x="4250552" y="5175709"/>
                </a:lnTo>
                <a:lnTo>
                  <a:pt x="0" y="51757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32822" y="337436"/>
            <a:ext cx="2531699" cy="2352127"/>
          </a:xfrm>
          <a:custGeom>
            <a:avLst/>
            <a:gdLst/>
            <a:ahLst/>
            <a:cxnLst/>
            <a:rect l="l" t="t" r="r" b="b"/>
            <a:pathLst>
              <a:path w="3598499" h="3517533">
                <a:moveTo>
                  <a:pt x="0" y="0"/>
                </a:moveTo>
                <a:lnTo>
                  <a:pt x="3598499" y="0"/>
                </a:lnTo>
                <a:lnTo>
                  <a:pt x="3598499" y="3517533"/>
                </a:lnTo>
                <a:lnTo>
                  <a:pt x="0" y="35175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19800" y="206165"/>
            <a:ext cx="11811000" cy="9814135"/>
          </a:xfrm>
          <a:custGeom>
            <a:avLst/>
            <a:gdLst/>
            <a:ahLst/>
            <a:cxnLst/>
            <a:rect l="l" t="t" r="r" b="b"/>
            <a:pathLst>
              <a:path w="10389460" h="8480635">
                <a:moveTo>
                  <a:pt x="0" y="0"/>
                </a:moveTo>
                <a:lnTo>
                  <a:pt x="10389460" y="0"/>
                </a:lnTo>
                <a:lnTo>
                  <a:pt x="10389460" y="8480635"/>
                </a:lnTo>
                <a:lnTo>
                  <a:pt x="0" y="84806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14400" y="495300"/>
            <a:ext cx="4106184" cy="1902223"/>
          </a:xfrm>
          <a:prstGeom prst="wedgeRoundRectCallout">
            <a:avLst>
              <a:gd name="adj1" fmla="val 63913"/>
              <a:gd name="adj2" fmla="val 27115"/>
              <a:gd name="adj3" fmla="val 16667"/>
            </a:avLst>
          </a:prstGeom>
          <a:ln w="76200">
            <a:solidFill>
              <a:srgbClr val="0099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26"/>
              </a:lnSpc>
              <a:spcBef>
                <a:spcPct val="0"/>
              </a:spcBef>
            </a:pPr>
            <a:r>
              <a:rPr lang="zh-TW" altLang="en-US" sz="8800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雜紙類</a:t>
            </a:r>
            <a:endParaRPr lang="en-US" altLang="zh-TW" sz="8800" b="1" dirty="0">
              <a:solidFill>
                <a:srgbClr val="173B26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601849" y="3543300"/>
            <a:ext cx="4407162" cy="1077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3"/>
              </a:lnSpc>
              <a:spcBef>
                <a:spcPct val="0"/>
              </a:spcBef>
            </a:pPr>
            <a:r>
              <a:rPr lang="en-US" sz="6602" b="1" dirty="0" err="1">
                <a:solidFill>
                  <a:srgbClr val="FF00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紙張攤平</a:t>
            </a:r>
            <a:endParaRPr lang="en-US" sz="6602" b="1" dirty="0">
              <a:solidFill>
                <a:srgbClr val="FF0000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AE23ABC-CBC9-4F43-AA2E-622B856008B7}"/>
              </a:ext>
            </a:extLst>
          </p:cNvPr>
          <p:cNvSpPr/>
          <p:nvPr/>
        </p:nvSpPr>
        <p:spPr>
          <a:xfrm>
            <a:off x="304800" y="8180201"/>
            <a:ext cx="2148075" cy="1840099"/>
          </a:xfrm>
          <a:custGeom>
            <a:avLst/>
            <a:gdLst/>
            <a:ahLst/>
            <a:cxnLst/>
            <a:rect l="l" t="t" r="r" b="b"/>
            <a:pathLst>
              <a:path w="3598499" h="3517533">
                <a:moveTo>
                  <a:pt x="0" y="0"/>
                </a:moveTo>
                <a:lnTo>
                  <a:pt x="3598499" y="0"/>
                </a:lnTo>
                <a:lnTo>
                  <a:pt x="3598499" y="3517533"/>
                </a:lnTo>
                <a:lnTo>
                  <a:pt x="0" y="35175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457200" y="2019300"/>
            <a:ext cx="6088924" cy="7954083"/>
          </a:xfrm>
          <a:custGeom>
            <a:avLst/>
            <a:gdLst/>
            <a:ahLst/>
            <a:cxnLst/>
            <a:rect l="l" t="t" r="r" b="b"/>
            <a:pathLst>
              <a:path w="6088924" h="7954083">
                <a:moveTo>
                  <a:pt x="0" y="0"/>
                </a:moveTo>
                <a:lnTo>
                  <a:pt x="6088924" y="0"/>
                </a:lnTo>
                <a:lnTo>
                  <a:pt x="6088924" y="7954083"/>
                </a:lnTo>
                <a:lnTo>
                  <a:pt x="0" y="79540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0589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79901" y="723900"/>
            <a:ext cx="4843522" cy="1029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63"/>
              </a:lnSpc>
              <a:spcBef>
                <a:spcPct val="0"/>
              </a:spcBef>
            </a:pPr>
            <a:r>
              <a:rPr lang="en-US" sz="6259" b="1" dirty="0" err="1">
                <a:solidFill>
                  <a:srgbClr val="FF00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紙箱拆開壓平</a:t>
            </a:r>
            <a:endParaRPr lang="en-US" sz="6259" b="1" dirty="0">
              <a:solidFill>
                <a:srgbClr val="FF0000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B07514EF-7118-4B44-832C-FF8561F89E12}"/>
              </a:ext>
            </a:extLst>
          </p:cNvPr>
          <p:cNvSpPr txBox="1"/>
          <p:nvPr/>
        </p:nvSpPr>
        <p:spPr>
          <a:xfrm>
            <a:off x="6705600" y="190500"/>
            <a:ext cx="4106184" cy="1902223"/>
          </a:xfrm>
          <a:prstGeom prst="wedgeRoundRectCallout">
            <a:avLst>
              <a:gd name="adj1" fmla="val -48669"/>
              <a:gd name="adj2" fmla="val 72515"/>
              <a:gd name="adj3" fmla="val 16667"/>
            </a:avLst>
          </a:prstGeom>
          <a:ln w="76200">
            <a:solidFill>
              <a:srgbClr val="0099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26"/>
              </a:lnSpc>
              <a:spcBef>
                <a:spcPct val="0"/>
              </a:spcBef>
            </a:pPr>
            <a:r>
              <a:rPr lang="zh-TW" altLang="en-US" sz="8800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紙板類</a:t>
            </a:r>
            <a:endParaRPr lang="en-US" altLang="zh-TW" sz="8800" b="1" dirty="0">
              <a:solidFill>
                <a:srgbClr val="173B26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891ADA84-6B13-4839-86E6-09EC014BB2ED}"/>
              </a:ext>
            </a:extLst>
          </p:cNvPr>
          <p:cNvSpPr txBox="1"/>
          <p:nvPr/>
        </p:nvSpPr>
        <p:spPr>
          <a:xfrm>
            <a:off x="7924800" y="4192388"/>
            <a:ext cx="4106184" cy="1902223"/>
          </a:xfrm>
          <a:prstGeom prst="wedgeRoundRectCallout">
            <a:avLst>
              <a:gd name="adj1" fmla="val 63293"/>
              <a:gd name="adj2" fmla="val -43654"/>
              <a:gd name="adj3" fmla="val 16667"/>
            </a:avLst>
          </a:prstGeom>
          <a:ln w="76200">
            <a:solidFill>
              <a:srgbClr val="0099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26"/>
              </a:lnSpc>
              <a:spcBef>
                <a:spcPct val="0"/>
              </a:spcBef>
            </a:pPr>
            <a:r>
              <a:rPr lang="zh-TW" altLang="en-US" sz="8800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書籍類</a:t>
            </a:r>
            <a:endParaRPr lang="en-US" altLang="zh-TW" sz="8800" b="1" dirty="0">
              <a:solidFill>
                <a:srgbClr val="173B26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A0EDAFE-9C10-4B17-8292-16CE709818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44" t="10870" r="8696" b="17391"/>
          <a:stretch/>
        </p:blipFill>
        <p:spPr>
          <a:xfrm>
            <a:off x="14401799" y="7526040"/>
            <a:ext cx="2625436" cy="2406650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ED907D78-1CA0-421A-8F8B-6BA6A1A5BAD3}"/>
              </a:ext>
            </a:extLst>
          </p:cNvPr>
          <p:cNvSpPr txBox="1"/>
          <p:nvPr/>
        </p:nvSpPr>
        <p:spPr>
          <a:xfrm>
            <a:off x="8153400" y="8115300"/>
            <a:ext cx="6027611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5400" b="1" dirty="0">
                <a:solidFill>
                  <a:srgbClr val="FF0000"/>
                </a:solidFill>
                <a:latin typeface="Asap Condensed Bold"/>
              </a:rPr>
              <a:t>或</a:t>
            </a:r>
            <a:r>
              <a:rPr lang="zh-TW" altLang="en-US" sz="5400" b="1" dirty="0">
                <a:solidFill>
                  <a:srgbClr val="009900"/>
                </a:solidFill>
                <a:latin typeface="Asap Condensed Bold"/>
              </a:rPr>
              <a:t>用汽水繩</a:t>
            </a:r>
            <a:r>
              <a:rPr lang="zh-TW" altLang="en-US" sz="5400" b="1" dirty="0">
                <a:solidFill>
                  <a:srgbClr val="FF0000"/>
                </a:solidFill>
                <a:latin typeface="Asap Condensed Bold"/>
              </a:rPr>
              <a:t>綁緊喔</a:t>
            </a:r>
            <a:r>
              <a:rPr lang="en-US" altLang="zh-TW" sz="5400" b="1" dirty="0">
                <a:solidFill>
                  <a:srgbClr val="FF0000"/>
                </a:solidFill>
                <a:latin typeface="Asap Condensed Bold"/>
              </a:rPr>
              <a:t>~</a:t>
            </a:r>
          </a:p>
          <a:p>
            <a:pPr algn="ctr"/>
            <a:r>
              <a:rPr lang="en-US" altLang="zh-TW" sz="4000" b="1" dirty="0">
                <a:solidFill>
                  <a:srgbClr val="FF0000"/>
                </a:solidFill>
                <a:latin typeface="Asap Condensed Bold"/>
              </a:rPr>
              <a:t>(</a:t>
            </a:r>
            <a:r>
              <a:rPr lang="zh-TW" altLang="en-US" sz="4000" b="1" dirty="0">
                <a:solidFill>
                  <a:srgbClr val="FF0000"/>
                </a:solidFill>
                <a:latin typeface="Asap Condensed Bold"/>
              </a:rPr>
              <a:t>可以來學務處拿繩子</a:t>
            </a:r>
            <a:r>
              <a:rPr lang="en-US" altLang="zh-TW" sz="4000" b="1" dirty="0">
                <a:solidFill>
                  <a:srgbClr val="FF0000"/>
                </a:solidFill>
                <a:latin typeface="Asap Condensed Bold"/>
              </a:rPr>
              <a:t>)</a:t>
            </a:r>
            <a:endParaRPr lang="zh-TW" altLang="en-US" sz="4000" b="1" dirty="0">
              <a:solidFill>
                <a:srgbClr val="FF0000"/>
              </a:solidFill>
              <a:latin typeface="Asap Condensed Bold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3392DA7B-33CF-435A-B586-46F881A422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5852" t="12961" r="13972" b="7039"/>
          <a:stretch/>
        </p:blipFill>
        <p:spPr>
          <a:xfrm>
            <a:off x="13106400" y="4080670"/>
            <a:ext cx="4508499" cy="289560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392D82A0-E60A-450D-B764-BE2E77E41D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7652"/>
          <a:stretch/>
        </p:blipFill>
        <p:spPr>
          <a:xfrm>
            <a:off x="11557001" y="271062"/>
            <a:ext cx="4495799" cy="3496476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B3A048E4-F679-42F0-9524-5A6FE4488AFC}"/>
              </a:ext>
            </a:extLst>
          </p:cNvPr>
          <p:cNvSpPr txBox="1"/>
          <p:nvPr/>
        </p:nvSpPr>
        <p:spPr>
          <a:xfrm>
            <a:off x="16291158" y="1557635"/>
            <a:ext cx="15696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5400" b="1" dirty="0">
                <a:solidFill>
                  <a:srgbClr val="FF0000"/>
                </a:solidFill>
                <a:latin typeface="Asap Condensed Bold"/>
              </a:rPr>
              <a:t>裝箱</a:t>
            </a:r>
            <a:endParaRPr lang="zh-TW" altLang="en-US" sz="4000" b="1" dirty="0">
              <a:solidFill>
                <a:srgbClr val="FF0000"/>
              </a:solidFill>
              <a:latin typeface="Asap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3290612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4000" y="3009420"/>
            <a:ext cx="7620000" cy="5181599"/>
          </a:xfrm>
          <a:custGeom>
            <a:avLst/>
            <a:gdLst/>
            <a:ahLst/>
            <a:cxnLst/>
            <a:rect l="l" t="t" r="r" b="b"/>
            <a:pathLst>
              <a:path w="9127834" h="5786562">
                <a:moveTo>
                  <a:pt x="0" y="0"/>
                </a:moveTo>
                <a:lnTo>
                  <a:pt x="9127834" y="0"/>
                </a:lnTo>
                <a:lnTo>
                  <a:pt x="9127834" y="5786562"/>
                </a:lnTo>
                <a:lnTo>
                  <a:pt x="0" y="57865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820400" y="3009420"/>
            <a:ext cx="4953000" cy="5181599"/>
          </a:xfrm>
          <a:custGeom>
            <a:avLst/>
            <a:gdLst/>
            <a:ahLst/>
            <a:cxnLst/>
            <a:rect l="l" t="t" r="r" b="b"/>
            <a:pathLst>
              <a:path w="4746541" h="5539872">
                <a:moveTo>
                  <a:pt x="0" y="0"/>
                </a:moveTo>
                <a:lnTo>
                  <a:pt x="4746541" y="0"/>
                </a:lnTo>
                <a:lnTo>
                  <a:pt x="4746541" y="5539872"/>
                </a:lnTo>
                <a:lnTo>
                  <a:pt x="0" y="55398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6629400" y="1181099"/>
            <a:ext cx="9741206" cy="1546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32"/>
              </a:lnSpc>
              <a:spcBef>
                <a:spcPct val="0"/>
              </a:spcBef>
            </a:pPr>
            <a:r>
              <a:rPr lang="en-US" sz="8000" b="1" dirty="0" err="1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寶特瓶、塑膠瓶</a:t>
            </a:r>
            <a:endParaRPr lang="en-US" sz="8000" b="1" dirty="0">
              <a:solidFill>
                <a:srgbClr val="173B26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667000" y="8511217"/>
            <a:ext cx="14007902" cy="1591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53"/>
              </a:lnSpc>
              <a:spcBef>
                <a:spcPct val="0"/>
              </a:spcBef>
            </a:pPr>
            <a:r>
              <a:rPr lang="en-US" sz="9681" b="1" dirty="0" err="1">
                <a:solidFill>
                  <a:srgbClr val="FF00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洗淨、壓扁</a:t>
            </a:r>
            <a:endParaRPr lang="en-US" sz="9681" b="1" dirty="0">
              <a:solidFill>
                <a:srgbClr val="FF0000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052D9BAF-4A43-40D3-B43B-0AD402BC356E}"/>
              </a:ext>
            </a:extLst>
          </p:cNvPr>
          <p:cNvSpPr txBox="1"/>
          <p:nvPr/>
        </p:nvSpPr>
        <p:spPr>
          <a:xfrm>
            <a:off x="1524000" y="229988"/>
            <a:ext cx="4106184" cy="1902223"/>
          </a:xfrm>
          <a:prstGeom prst="wedgeRoundRectCallout">
            <a:avLst>
              <a:gd name="adj1" fmla="val 25252"/>
              <a:gd name="adj2" fmla="val 67174"/>
              <a:gd name="adj3" fmla="val 16667"/>
            </a:avLst>
          </a:prstGeom>
          <a:ln w="76200">
            <a:solidFill>
              <a:srgbClr val="0099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26"/>
              </a:lnSpc>
              <a:spcBef>
                <a:spcPct val="0"/>
              </a:spcBef>
            </a:pPr>
            <a:r>
              <a:rPr lang="zh-TW" altLang="en-US" sz="8800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塑膠類</a:t>
            </a:r>
            <a:endParaRPr lang="en-US" altLang="zh-TW" sz="8800" b="1" dirty="0">
              <a:solidFill>
                <a:srgbClr val="173B26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1CB4C003-F1B1-4DB8-B1B9-E2DDA8727DE1}"/>
              </a:ext>
            </a:extLst>
          </p:cNvPr>
          <p:cNvSpPr/>
          <p:nvPr/>
        </p:nvSpPr>
        <p:spPr>
          <a:xfrm>
            <a:off x="304800" y="8180201"/>
            <a:ext cx="2148075" cy="1840099"/>
          </a:xfrm>
          <a:custGeom>
            <a:avLst/>
            <a:gdLst/>
            <a:ahLst/>
            <a:cxnLst/>
            <a:rect l="l" t="t" r="r" b="b"/>
            <a:pathLst>
              <a:path w="3598499" h="3517533">
                <a:moveTo>
                  <a:pt x="0" y="0"/>
                </a:moveTo>
                <a:lnTo>
                  <a:pt x="3598499" y="0"/>
                </a:lnTo>
                <a:lnTo>
                  <a:pt x="3598499" y="3517533"/>
                </a:lnTo>
                <a:lnTo>
                  <a:pt x="0" y="35175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2647" y="3724896"/>
            <a:ext cx="8873454" cy="5987954"/>
          </a:xfrm>
          <a:custGeom>
            <a:avLst/>
            <a:gdLst/>
            <a:ahLst/>
            <a:cxnLst/>
            <a:rect l="l" t="t" r="r" b="b"/>
            <a:pathLst>
              <a:path w="8873454" h="5987954">
                <a:moveTo>
                  <a:pt x="0" y="0"/>
                </a:moveTo>
                <a:lnTo>
                  <a:pt x="8873454" y="0"/>
                </a:lnTo>
                <a:lnTo>
                  <a:pt x="8873454" y="5987954"/>
                </a:lnTo>
                <a:lnTo>
                  <a:pt x="0" y="59879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73443" y="2788149"/>
            <a:ext cx="7594686" cy="7191617"/>
          </a:xfrm>
          <a:custGeom>
            <a:avLst/>
            <a:gdLst/>
            <a:ahLst/>
            <a:cxnLst/>
            <a:rect l="l" t="t" r="r" b="b"/>
            <a:pathLst>
              <a:path w="7594686" h="7191617">
                <a:moveTo>
                  <a:pt x="0" y="0"/>
                </a:moveTo>
                <a:lnTo>
                  <a:pt x="7594687" y="0"/>
                </a:lnTo>
                <a:lnTo>
                  <a:pt x="7594687" y="7191617"/>
                </a:lnTo>
                <a:lnTo>
                  <a:pt x="0" y="71916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02647" y="1663788"/>
            <a:ext cx="6513713" cy="2061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31"/>
              </a:lnSpc>
            </a:pPr>
            <a:r>
              <a:rPr lang="zh-TW" altLang="en-US" sz="5879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 </a:t>
            </a:r>
            <a:r>
              <a:rPr lang="en-US" sz="5879" b="1" dirty="0" err="1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塑膠杯、碗、蓋</a:t>
            </a:r>
            <a:endParaRPr lang="en-US" sz="5879" b="1" dirty="0">
              <a:solidFill>
                <a:srgbClr val="173B26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  <a:p>
            <a:pPr algn="ctr">
              <a:lnSpc>
                <a:spcPts val="8231"/>
              </a:lnSpc>
              <a:spcBef>
                <a:spcPct val="0"/>
              </a:spcBef>
            </a:pPr>
            <a:r>
              <a:rPr lang="en-US" sz="5879" b="1" dirty="0" err="1">
                <a:solidFill>
                  <a:srgbClr val="FF00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沖洗乾淨疊放</a:t>
            </a:r>
            <a:endParaRPr lang="en-US" sz="5879" b="1" dirty="0">
              <a:solidFill>
                <a:srgbClr val="FF0000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430000" y="1570380"/>
            <a:ext cx="5028320" cy="1123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3"/>
              </a:lnSpc>
              <a:spcBef>
                <a:spcPct val="0"/>
              </a:spcBef>
            </a:pPr>
            <a:r>
              <a:rPr lang="en-US" sz="6859" b="1" dirty="0" err="1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工業硬塑膠</a:t>
            </a:r>
            <a:endParaRPr lang="en-US" sz="6859" b="1" dirty="0">
              <a:solidFill>
                <a:srgbClr val="173B26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91CC70D9-CB7E-4496-9316-27BBD7603242}"/>
              </a:ext>
            </a:extLst>
          </p:cNvPr>
          <p:cNvSpPr/>
          <p:nvPr/>
        </p:nvSpPr>
        <p:spPr>
          <a:xfrm>
            <a:off x="16154400" y="352322"/>
            <a:ext cx="1808340" cy="1780039"/>
          </a:xfrm>
          <a:custGeom>
            <a:avLst/>
            <a:gdLst/>
            <a:ahLst/>
            <a:cxnLst/>
            <a:rect l="l" t="t" r="r" b="b"/>
            <a:pathLst>
              <a:path w="2436586" h="2381763">
                <a:moveTo>
                  <a:pt x="0" y="0"/>
                </a:moveTo>
                <a:lnTo>
                  <a:pt x="2436585" y="0"/>
                </a:lnTo>
                <a:lnTo>
                  <a:pt x="2436585" y="2381763"/>
                </a:lnTo>
                <a:lnTo>
                  <a:pt x="0" y="23817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343AEBCE-8387-4283-A1DF-8E1E82CBDCEF}"/>
              </a:ext>
            </a:extLst>
          </p:cNvPr>
          <p:cNvSpPr txBox="1"/>
          <p:nvPr/>
        </p:nvSpPr>
        <p:spPr>
          <a:xfrm>
            <a:off x="6906609" y="114300"/>
            <a:ext cx="4106184" cy="1902223"/>
          </a:xfrm>
          <a:prstGeom prst="wedgeRoundRectCallout">
            <a:avLst>
              <a:gd name="adj1" fmla="val 20613"/>
              <a:gd name="adj2" fmla="val 73183"/>
              <a:gd name="adj3" fmla="val 16667"/>
            </a:avLst>
          </a:prstGeom>
          <a:ln w="76200">
            <a:solidFill>
              <a:srgbClr val="0099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26"/>
              </a:lnSpc>
              <a:spcBef>
                <a:spcPct val="0"/>
              </a:spcBef>
            </a:pPr>
            <a:r>
              <a:rPr lang="zh-TW" altLang="en-US" sz="8800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塑膠類</a:t>
            </a:r>
            <a:endParaRPr lang="en-US" altLang="zh-TW" sz="8800" b="1" dirty="0">
              <a:solidFill>
                <a:srgbClr val="173B26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29000" y="3589766"/>
            <a:ext cx="6457566" cy="4935387"/>
          </a:xfrm>
          <a:custGeom>
            <a:avLst/>
            <a:gdLst/>
            <a:ahLst/>
            <a:cxnLst/>
            <a:rect l="l" t="t" r="r" b="b"/>
            <a:pathLst>
              <a:path w="5619366" h="4210817">
                <a:moveTo>
                  <a:pt x="0" y="0"/>
                </a:moveTo>
                <a:lnTo>
                  <a:pt x="5619366" y="0"/>
                </a:lnTo>
                <a:lnTo>
                  <a:pt x="5619366" y="4210818"/>
                </a:lnTo>
                <a:lnTo>
                  <a:pt x="0" y="42108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837840" y="2381972"/>
            <a:ext cx="6248400" cy="4935387"/>
          </a:xfrm>
          <a:custGeom>
            <a:avLst/>
            <a:gdLst/>
            <a:ahLst/>
            <a:cxnLst/>
            <a:rect l="l" t="t" r="r" b="b"/>
            <a:pathLst>
              <a:path w="5992909" h="4352906">
                <a:moveTo>
                  <a:pt x="0" y="0"/>
                </a:moveTo>
                <a:lnTo>
                  <a:pt x="5992910" y="0"/>
                </a:lnTo>
                <a:lnTo>
                  <a:pt x="5992910" y="4352906"/>
                </a:lnTo>
                <a:lnTo>
                  <a:pt x="0" y="43529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4220059"/>
            <a:ext cx="3731620" cy="367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1"/>
              </a:lnSpc>
            </a:pPr>
            <a:r>
              <a:rPr lang="en-US" sz="6972" b="1" dirty="0" err="1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鐵鋁罐</a:t>
            </a:r>
            <a:endParaRPr lang="en-US" sz="6972" b="1" dirty="0">
              <a:solidFill>
                <a:srgbClr val="173B26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  <a:p>
            <a:pPr algn="ctr">
              <a:lnSpc>
                <a:spcPts val="9761"/>
              </a:lnSpc>
            </a:pPr>
            <a:r>
              <a:rPr lang="en-US" sz="6972" b="1" dirty="0" err="1">
                <a:solidFill>
                  <a:srgbClr val="FF00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清洗</a:t>
            </a:r>
            <a:endParaRPr lang="en-US" sz="6972" b="1" dirty="0">
              <a:solidFill>
                <a:srgbClr val="FF0000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  <a:p>
            <a:pPr algn="ctr">
              <a:lnSpc>
                <a:spcPts val="9761"/>
              </a:lnSpc>
              <a:spcBef>
                <a:spcPct val="0"/>
              </a:spcBef>
            </a:pPr>
            <a:r>
              <a:rPr lang="en-US" sz="6972" b="1" dirty="0" err="1">
                <a:solidFill>
                  <a:srgbClr val="FF00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鋁壓扁</a:t>
            </a:r>
            <a:endParaRPr lang="en-US" sz="6972" b="1" dirty="0">
              <a:solidFill>
                <a:srgbClr val="FF0000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591800" y="7391385"/>
            <a:ext cx="5896351" cy="11464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61"/>
              </a:lnSpc>
            </a:pPr>
            <a:r>
              <a:rPr lang="en-US" sz="6972" b="1" dirty="0" err="1">
                <a:solidFill>
                  <a:srgbClr val="173B26"/>
                </a:solidFill>
                <a:latin typeface="Asap Condensed Bold"/>
                <a:sym typeface="Asap Condensed Bold"/>
              </a:rPr>
              <a:t>玻璃</a:t>
            </a:r>
            <a:r>
              <a:rPr lang="zh-TW" altLang="en-US" sz="6972" b="1" dirty="0">
                <a:solidFill>
                  <a:srgbClr val="FF00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請</a:t>
            </a:r>
            <a:r>
              <a:rPr lang="en-US" sz="6972" b="1" dirty="0" err="1">
                <a:solidFill>
                  <a:srgbClr val="FF0000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小心拿</a:t>
            </a:r>
            <a:endParaRPr lang="en-US" sz="6972" b="1" dirty="0">
              <a:solidFill>
                <a:srgbClr val="FF0000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0AEBC87-7B7B-436D-AF14-EEBBD77AD04D}"/>
              </a:ext>
            </a:extLst>
          </p:cNvPr>
          <p:cNvSpPr/>
          <p:nvPr/>
        </p:nvSpPr>
        <p:spPr>
          <a:xfrm>
            <a:off x="1201763" y="8685905"/>
            <a:ext cx="15884477" cy="1255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9761"/>
              </a:lnSpc>
              <a:spcBef>
                <a:spcPct val="0"/>
              </a:spcBef>
            </a:pPr>
            <a:r>
              <a:rPr lang="zh-TW" altLang="en-US" sz="5400" dirty="0">
                <a:solidFill>
                  <a:srgbClr val="FF0000"/>
                </a:solidFill>
                <a:latin typeface="Asap Condensed Bold"/>
                <a:sym typeface="Asap Condensed Bold"/>
              </a:rPr>
              <a:t>★破碎的玻璃請</a:t>
            </a:r>
            <a:r>
              <a:rPr lang="zh-TW" altLang="en-US" sz="7200" b="1" dirty="0">
                <a:solidFill>
                  <a:srgbClr val="FF0000"/>
                </a:solidFill>
                <a:latin typeface="Asap Condensed Bold"/>
                <a:sym typeface="Asap Condensed Bold"/>
              </a:rPr>
              <a:t>包好</a:t>
            </a:r>
            <a:r>
              <a:rPr lang="zh-TW" altLang="en-US" sz="5400" dirty="0">
                <a:solidFill>
                  <a:srgbClr val="FF0000"/>
                </a:solidFill>
                <a:latin typeface="Asap Condensed Bold"/>
                <a:sym typeface="Asap Condensed Bold"/>
              </a:rPr>
              <a:t>丟一般垃圾，才不會受傷喔！</a:t>
            </a:r>
            <a:endParaRPr lang="en-US" altLang="zh-TW" sz="5400" dirty="0">
              <a:solidFill>
                <a:srgbClr val="FF0000"/>
              </a:solidFill>
              <a:latin typeface="Asap Condensed Bold"/>
              <a:sym typeface="Asap Condensed Bold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B6BB0AA3-DE6D-42AE-8AC6-D7DDF8689199}"/>
              </a:ext>
            </a:extLst>
          </p:cNvPr>
          <p:cNvSpPr txBox="1"/>
          <p:nvPr/>
        </p:nvSpPr>
        <p:spPr>
          <a:xfrm>
            <a:off x="12877800" y="155534"/>
            <a:ext cx="5029200" cy="1902223"/>
          </a:xfrm>
          <a:prstGeom prst="wedgeRoundRectCallout">
            <a:avLst>
              <a:gd name="adj1" fmla="val 11775"/>
              <a:gd name="adj2" fmla="val 74518"/>
              <a:gd name="adj3" fmla="val 16667"/>
            </a:avLst>
          </a:prstGeom>
          <a:ln w="76200">
            <a:solidFill>
              <a:srgbClr val="0099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26"/>
              </a:lnSpc>
              <a:spcBef>
                <a:spcPct val="0"/>
              </a:spcBef>
            </a:pPr>
            <a:r>
              <a:rPr lang="zh-TW" altLang="en-US" sz="8800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玻璃瓶類</a:t>
            </a:r>
            <a:endParaRPr lang="en-US" altLang="zh-TW" sz="8800" b="1" dirty="0">
              <a:solidFill>
                <a:srgbClr val="173B26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CA49DF2D-9B43-4EC5-ACD3-CAD2C37A3416}"/>
              </a:ext>
            </a:extLst>
          </p:cNvPr>
          <p:cNvSpPr txBox="1"/>
          <p:nvPr/>
        </p:nvSpPr>
        <p:spPr>
          <a:xfrm>
            <a:off x="1676400" y="1106645"/>
            <a:ext cx="3809999" cy="1902223"/>
          </a:xfrm>
          <a:prstGeom prst="wedgeRoundRectCallout">
            <a:avLst>
              <a:gd name="adj1" fmla="val 35613"/>
              <a:gd name="adj2" fmla="val 80527"/>
              <a:gd name="adj3" fmla="val 16667"/>
            </a:avLst>
          </a:prstGeom>
          <a:ln w="76200">
            <a:solidFill>
              <a:srgbClr val="0099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26"/>
              </a:lnSpc>
              <a:spcBef>
                <a:spcPct val="0"/>
              </a:spcBef>
            </a:pPr>
            <a:r>
              <a:rPr lang="zh-TW" altLang="en-US" sz="8800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鐵罐類</a:t>
            </a:r>
            <a:endParaRPr lang="en-US" altLang="zh-TW" sz="8800" b="1" dirty="0">
              <a:solidFill>
                <a:srgbClr val="173B26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0043ACD7-A935-46AD-AC81-EC9E16561A30}"/>
              </a:ext>
            </a:extLst>
          </p:cNvPr>
          <p:cNvSpPr txBox="1"/>
          <p:nvPr/>
        </p:nvSpPr>
        <p:spPr>
          <a:xfrm>
            <a:off x="6657783" y="1183462"/>
            <a:ext cx="3809999" cy="1902223"/>
          </a:xfrm>
          <a:prstGeom prst="wedgeRoundRectCallout">
            <a:avLst>
              <a:gd name="adj1" fmla="val 14280"/>
              <a:gd name="adj2" fmla="val 86536"/>
              <a:gd name="adj3" fmla="val 16667"/>
            </a:avLst>
          </a:prstGeom>
          <a:ln w="76200">
            <a:solidFill>
              <a:srgbClr val="0099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26"/>
              </a:lnSpc>
              <a:spcBef>
                <a:spcPct val="0"/>
              </a:spcBef>
            </a:pPr>
            <a:r>
              <a:rPr lang="zh-TW" altLang="en-US" sz="8800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鋁罐類</a:t>
            </a:r>
            <a:endParaRPr lang="en-US" altLang="zh-TW" sz="8800" b="1" dirty="0">
              <a:solidFill>
                <a:srgbClr val="173B26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FA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981200" y="3314700"/>
            <a:ext cx="5562067" cy="4000111"/>
          </a:xfrm>
          <a:custGeom>
            <a:avLst/>
            <a:gdLst/>
            <a:ahLst/>
            <a:cxnLst/>
            <a:rect l="l" t="t" r="r" b="b"/>
            <a:pathLst>
              <a:path w="5562067" h="4000111">
                <a:moveTo>
                  <a:pt x="0" y="0"/>
                </a:moveTo>
                <a:lnTo>
                  <a:pt x="5562067" y="0"/>
                </a:lnTo>
                <a:lnTo>
                  <a:pt x="5562067" y="4000111"/>
                </a:lnTo>
                <a:lnTo>
                  <a:pt x="0" y="40001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036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731345" y="3142646"/>
            <a:ext cx="5992909" cy="4000111"/>
          </a:xfrm>
          <a:custGeom>
            <a:avLst/>
            <a:gdLst/>
            <a:ahLst/>
            <a:cxnLst/>
            <a:rect l="l" t="t" r="r" b="b"/>
            <a:pathLst>
              <a:path w="5992909" h="4000111">
                <a:moveTo>
                  <a:pt x="0" y="0"/>
                </a:moveTo>
                <a:lnTo>
                  <a:pt x="5992910" y="0"/>
                </a:lnTo>
                <a:lnTo>
                  <a:pt x="5992910" y="4000111"/>
                </a:lnTo>
                <a:lnTo>
                  <a:pt x="0" y="4000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93" r="-19451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820400" y="7383132"/>
            <a:ext cx="5867400" cy="2362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61"/>
              </a:lnSpc>
              <a:spcBef>
                <a:spcPct val="0"/>
              </a:spcBef>
            </a:pPr>
            <a:r>
              <a:rPr lang="en-US" sz="7200" b="1" dirty="0" err="1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光碟</a:t>
            </a:r>
            <a:endParaRPr lang="en-US" sz="7200" b="1" dirty="0">
              <a:solidFill>
                <a:srgbClr val="173B26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  <a:p>
            <a:pPr algn="ctr">
              <a:lnSpc>
                <a:spcPts val="9761"/>
              </a:lnSpc>
              <a:spcBef>
                <a:spcPct val="0"/>
              </a:spcBef>
            </a:pPr>
            <a:r>
              <a:rPr lang="zh-TW" altLang="en-US" sz="5400" b="1" dirty="0">
                <a:solidFill>
                  <a:srgbClr val="FF0000"/>
                </a:solidFill>
                <a:latin typeface="Asap Condensed Bold"/>
                <a:sym typeface="Asap Condensed Bold"/>
              </a:rPr>
              <a:t>記得拆除包裝</a:t>
            </a:r>
            <a:r>
              <a:rPr lang="en-US" altLang="zh-TW" sz="5400" b="1" dirty="0">
                <a:solidFill>
                  <a:srgbClr val="FF0000"/>
                </a:solidFill>
                <a:latin typeface="Asap Condensed Bold"/>
                <a:sym typeface="Asap Condensed Bold"/>
              </a:rPr>
              <a:t>~</a:t>
            </a:r>
            <a:endParaRPr lang="en-US" sz="5400" b="1" dirty="0">
              <a:solidFill>
                <a:srgbClr val="FF0000"/>
              </a:solidFill>
              <a:latin typeface="Asap Condensed Bold"/>
              <a:sym typeface="Asap Condensed Bold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00C129CA-28F2-4B2A-88CE-E0C72282D2AD}"/>
              </a:ext>
            </a:extLst>
          </p:cNvPr>
          <p:cNvSpPr txBox="1"/>
          <p:nvPr/>
        </p:nvSpPr>
        <p:spPr>
          <a:xfrm>
            <a:off x="1676400" y="541298"/>
            <a:ext cx="3809999" cy="1902223"/>
          </a:xfrm>
          <a:prstGeom prst="wedgeRoundRectCallout">
            <a:avLst>
              <a:gd name="adj1" fmla="val 35613"/>
              <a:gd name="adj2" fmla="val 80527"/>
              <a:gd name="adj3" fmla="val 16667"/>
            </a:avLst>
          </a:prstGeom>
          <a:ln w="76200">
            <a:solidFill>
              <a:srgbClr val="0099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26"/>
              </a:lnSpc>
              <a:spcBef>
                <a:spcPct val="0"/>
              </a:spcBef>
            </a:pPr>
            <a:r>
              <a:rPr lang="zh-TW" altLang="en-US" sz="8800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電池類</a:t>
            </a:r>
            <a:endParaRPr lang="en-US" altLang="zh-TW" sz="8800" b="1" dirty="0">
              <a:solidFill>
                <a:srgbClr val="173B26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CA4B7F8C-F9ED-4289-BF3D-FDA0B6B2A2ED}"/>
              </a:ext>
            </a:extLst>
          </p:cNvPr>
          <p:cNvSpPr txBox="1"/>
          <p:nvPr/>
        </p:nvSpPr>
        <p:spPr>
          <a:xfrm>
            <a:off x="9829800" y="541298"/>
            <a:ext cx="3809999" cy="1902223"/>
          </a:xfrm>
          <a:prstGeom prst="wedgeRoundRectCallout">
            <a:avLst>
              <a:gd name="adj1" fmla="val 35613"/>
              <a:gd name="adj2" fmla="val 80527"/>
              <a:gd name="adj3" fmla="val 16667"/>
            </a:avLst>
          </a:prstGeom>
          <a:ln w="76200">
            <a:solidFill>
              <a:srgbClr val="009900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26"/>
              </a:lnSpc>
              <a:spcBef>
                <a:spcPct val="0"/>
              </a:spcBef>
            </a:pPr>
            <a:r>
              <a:rPr lang="zh-TW" altLang="en-US" sz="8800" b="1" dirty="0">
                <a:solidFill>
                  <a:srgbClr val="173B26"/>
                </a:solidFill>
                <a:latin typeface="Asap Condensed Bold"/>
                <a:ea typeface="Asap Condensed Bold"/>
                <a:cs typeface="Asap Condensed Bold"/>
                <a:sym typeface="Asap Condensed Bold"/>
              </a:rPr>
              <a:t>光碟類</a:t>
            </a:r>
            <a:endParaRPr lang="en-US" altLang="zh-TW" sz="8800" b="1" dirty="0">
              <a:solidFill>
                <a:srgbClr val="173B26"/>
              </a:solidFill>
              <a:latin typeface="Asap Condensed Bold"/>
              <a:ea typeface="Asap Condensed Bold"/>
              <a:cs typeface="Asap Condensed Bold"/>
              <a:sym typeface="Asap Condensed Bold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4A8E2DE4-B81A-4FAC-BCF5-6FDD259C5E32}"/>
              </a:ext>
            </a:extLst>
          </p:cNvPr>
          <p:cNvSpPr/>
          <p:nvPr/>
        </p:nvSpPr>
        <p:spPr>
          <a:xfrm>
            <a:off x="15724254" y="541298"/>
            <a:ext cx="2148075" cy="1840099"/>
          </a:xfrm>
          <a:custGeom>
            <a:avLst/>
            <a:gdLst/>
            <a:ahLst/>
            <a:cxnLst/>
            <a:rect l="l" t="t" r="r" b="b"/>
            <a:pathLst>
              <a:path w="3598499" h="3517533">
                <a:moveTo>
                  <a:pt x="0" y="0"/>
                </a:moveTo>
                <a:lnTo>
                  <a:pt x="3598499" y="0"/>
                </a:lnTo>
                <a:lnTo>
                  <a:pt x="3598499" y="3517533"/>
                </a:lnTo>
                <a:lnTo>
                  <a:pt x="0" y="35175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9134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284</Words>
  <Application>Microsoft Office PowerPoint</Application>
  <PresentationFormat>自訂</PresentationFormat>
  <Paragraphs>72</Paragraphs>
  <Slides>16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1" baseType="lpstr">
      <vt:lpstr>Asap Condensed Bold</vt:lpstr>
      <vt:lpstr>新細明體</vt:lpstr>
      <vt:lpstr>Calibri</vt:lpstr>
      <vt:lpstr>Arial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垃圾分類 源頭減量</dc:title>
  <dc:creator>衛生組長</dc:creator>
  <cp:lastModifiedBy>教學組專用電腦</cp:lastModifiedBy>
  <cp:revision>15</cp:revision>
  <dcterms:created xsi:type="dcterms:W3CDTF">2006-08-16T00:00:00Z</dcterms:created>
  <dcterms:modified xsi:type="dcterms:W3CDTF">2024-09-20T03:07:05Z</dcterms:modified>
  <dc:identifier>DAGPAjWUW74</dc:identifier>
</cp:coreProperties>
</file>