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6" r:id="rId1"/>
  </p:sldMasterIdLst>
  <p:notesMasterIdLst>
    <p:notesMasterId r:id="rId18"/>
  </p:notesMasterIdLst>
  <p:sldIdLst>
    <p:sldId id="257" r:id="rId2"/>
    <p:sldId id="256" r:id="rId3"/>
    <p:sldId id="258" r:id="rId4"/>
    <p:sldId id="261" r:id="rId5"/>
    <p:sldId id="259" r:id="rId6"/>
    <p:sldId id="265" r:id="rId7"/>
    <p:sldId id="266" r:id="rId8"/>
    <p:sldId id="267" r:id="rId9"/>
    <p:sldId id="268" r:id="rId10"/>
    <p:sldId id="260" r:id="rId11"/>
    <p:sldId id="269" r:id="rId12"/>
    <p:sldId id="272" r:id="rId13"/>
    <p:sldId id="270" r:id="rId14"/>
    <p:sldId id="271" r:id="rId15"/>
    <p:sldId id="273" r:id="rId16"/>
    <p:sldId id="274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0000FF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淺色樣式 2 - 輔色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6737" autoAdjust="0"/>
  </p:normalViewPr>
  <p:slideViewPr>
    <p:cSldViewPr snapToGrid="0">
      <p:cViewPr varScale="1">
        <p:scale>
          <a:sx n="99" d="100"/>
          <a:sy n="99" d="100"/>
        </p:scale>
        <p:origin x="97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4774FB-C14F-477D-944A-898FD2F1D9A1}" type="datetimeFigureOut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DC7D04-9B56-47FA-9075-3CA63E93111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98788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https://www.youtube.com/watch?v=KqBg2WZySak</a:t>
            </a:r>
            <a:endParaRPr lang="zh-TW" altLang="en-US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C7D04-9B56-47FA-9075-3CA63E931117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50247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資料來源：</a:t>
            </a:r>
            <a:r>
              <a:rPr lang="en-US" altLang="zh-TW" dirty="0"/>
              <a:t>https://www.toothclub.gov.hk/chi/adu_01_01_02.html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C7D04-9B56-47FA-9075-3CA63E931117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98818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C7D04-9B56-47FA-9075-3CA63E931117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72487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C7D04-9B56-47FA-9075-3CA63E931117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936053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C7D04-9B56-47FA-9075-3CA63E931117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483002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C7D04-9B56-47FA-9075-3CA63E931117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1714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C7D04-9B56-47FA-9075-3CA63E931117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645156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C7D04-9B56-47FA-9075-3CA63E931117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747343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C7D04-9B56-47FA-9075-3CA63E931117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175980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C7D04-9B56-47FA-9075-3CA63E931117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56813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https://www.youtube.com/watch?v=m1g4c0JhGBM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C7D04-9B56-47FA-9075-3CA63E931117}" type="slidenum">
              <a:rPr lang="zh-TW" altLang="en-US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259283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https://www.youtube.com/watch?v=254GepDJiXs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C7D04-9B56-47FA-9075-3CA63E931117}" type="slidenum">
              <a:rPr lang="zh-TW" altLang="en-US" smtClean="0"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343716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TW" altLang="en-US" sz="1200" b="1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C7D04-9B56-47FA-9075-3CA63E931117}" type="slidenum">
              <a:rPr lang="zh-TW" altLang="en-US" smtClean="0"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0064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82D-0439-4061-B5BC-CC977093CAE3}" type="datetimeFigureOut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3DCC-1DC2-48C4-B0BA-6E15E0FC01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83381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82D-0439-4061-B5BC-CC977093CAE3}" type="datetimeFigureOut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3DCC-1DC2-48C4-B0BA-6E15E0FC01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08355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82D-0439-4061-B5BC-CC977093CAE3}" type="datetimeFigureOut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3DCC-1DC2-48C4-B0BA-6E15E0FC01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7518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82D-0439-4061-B5BC-CC977093CAE3}" type="datetimeFigureOut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3DCC-1DC2-48C4-B0BA-6E15E0FC01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73704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82D-0439-4061-B5BC-CC977093CAE3}" type="datetimeFigureOut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3DCC-1DC2-48C4-B0BA-6E15E0FC01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6960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82D-0439-4061-B5BC-CC977093CAE3}" type="datetimeFigureOut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3DCC-1DC2-48C4-B0BA-6E15E0FC01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98255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82D-0439-4061-B5BC-CC977093CAE3}" type="datetimeFigureOut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3DCC-1DC2-48C4-B0BA-6E15E0FC01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38984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82D-0439-4061-B5BC-CC977093CAE3}" type="datetimeFigureOut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3DCC-1DC2-48C4-B0BA-6E15E0FC01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69094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82D-0439-4061-B5BC-CC977093CAE3}" type="datetimeFigureOut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3DCC-1DC2-48C4-B0BA-6E15E0FC01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2452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82D-0439-4061-B5BC-CC977093CAE3}" type="datetimeFigureOut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3DCC-1DC2-48C4-B0BA-6E15E0FC01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209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82D-0439-4061-B5BC-CC977093CAE3}" type="datetimeFigureOut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3DCC-1DC2-48C4-B0BA-6E15E0FC01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21964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D54982D-0439-4061-B5BC-CC977093CAE3}" type="datetimeFigureOut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E1ED3DCC-1DC2-48C4-B0BA-6E15E0FC01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14184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qBg2WZySak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gif"/><Relationship Id="rId5" Type="http://schemas.openxmlformats.org/officeDocument/2006/relationships/image" Target="../media/image6.gif"/><Relationship Id="rId4" Type="http://schemas.openxmlformats.org/officeDocument/2006/relationships/image" Target="../media/image5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11.png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7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10" Type="http://schemas.openxmlformats.org/officeDocument/2006/relationships/image" Target="../media/image21.jpeg"/><Relationship Id="rId4" Type="http://schemas.microsoft.com/office/2007/relationships/hdphoto" Target="../media/hdphoto4.wdp"/><Relationship Id="rId9" Type="http://schemas.microsoft.com/office/2007/relationships/hdphoto" Target="../media/hdphoto6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5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microsoft.com/office/2007/relationships/hdphoto" Target="../media/hdphoto7.wdp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hyperlink" Target="https://www.youtube.com/watch?v=m1g4c0JhGBM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hyperlink" Target="https://www.youtube.com/watch?v=254GepDJiXs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B02582D-45BB-4B7B-81D5-F0ABCC91D8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07905" y="1012616"/>
            <a:ext cx="6737685" cy="381860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zh-TW" altLang="en-US" sz="8000" dirty="0">
                <a:latin typeface="標楷體" panose="03000509000000000000" pitchFamily="65" charset="-120"/>
                <a:ea typeface="標楷體" panose="03000509000000000000" pitchFamily="65" charset="-120"/>
              </a:rPr>
              <a:t>健康生活，</a:t>
            </a:r>
            <a:br>
              <a:rPr lang="en-US" altLang="zh-TW" sz="80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8000" dirty="0">
                <a:latin typeface="標楷體" panose="03000509000000000000" pitchFamily="65" charset="-120"/>
                <a:ea typeface="標楷體" panose="03000509000000000000" pitchFamily="65" charset="-120"/>
              </a:rPr>
              <a:t>從「齒」開始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F8080C0D-525C-4CA4-96BE-B6D3210D41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71531" y="6260350"/>
            <a:ext cx="3704254" cy="396521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altLang="zh-TW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113</a:t>
            </a:r>
            <a:r>
              <a:rPr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學年度山豐國小學務處製</a:t>
            </a:r>
          </a:p>
        </p:txBody>
      </p:sp>
      <p:pic>
        <p:nvPicPr>
          <p:cNvPr id="1026" name="Picture 2" descr="免費矢量| 可愛的牙齒圖">
            <a:extLst>
              <a:ext uri="{FF2B5EF4-FFF2-40B4-BE49-F238E27FC236}">
                <a16:creationId xmlns:a16="http://schemas.microsoft.com/office/drawing/2014/main" id="{8869B230-C2EE-4C0C-BCD9-B4E964F45C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472682" y="1707303"/>
            <a:ext cx="3443394" cy="3443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3811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hlinkClick r:id="rId3"/>
            <a:extLst>
              <a:ext uri="{FF2B5EF4-FFF2-40B4-BE49-F238E27FC236}">
                <a16:creationId xmlns:a16="http://schemas.microsoft.com/office/drawing/2014/main" id="{4F181ED5-8C33-4A9D-9975-97E3DE562C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556" y="0"/>
            <a:ext cx="112048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778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免費矢量| 可愛的牙齒圖">
            <a:extLst>
              <a:ext uri="{FF2B5EF4-FFF2-40B4-BE49-F238E27FC236}">
                <a16:creationId xmlns:a16="http://schemas.microsoft.com/office/drawing/2014/main" id="{8869B230-C2EE-4C0C-BCD9-B4E964F45C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771" y="4494384"/>
            <a:ext cx="1604866" cy="1604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文字方塊 10">
            <a:extLst>
              <a:ext uri="{FF2B5EF4-FFF2-40B4-BE49-F238E27FC236}">
                <a16:creationId xmlns:a16="http://schemas.microsoft.com/office/drawing/2014/main" id="{74EDE5E6-E2B6-46D4-8EA9-D79EF20DDD8A}"/>
              </a:ext>
            </a:extLst>
          </p:cNvPr>
          <p:cNvSpPr txBox="1"/>
          <p:nvPr/>
        </p:nvSpPr>
        <p:spPr>
          <a:xfrm>
            <a:off x="802432" y="758750"/>
            <a:ext cx="712246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7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請你想一想</a:t>
            </a:r>
            <a:r>
              <a:rPr lang="en-US" altLang="zh-TW" sz="7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…… </a:t>
            </a:r>
            <a:endParaRPr lang="en-US" altLang="zh-TW" sz="7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4" name="內容版面配置區 2">
            <a:extLst>
              <a:ext uri="{FF2B5EF4-FFF2-40B4-BE49-F238E27FC236}">
                <a16:creationId xmlns:a16="http://schemas.microsoft.com/office/drawing/2014/main" id="{7849C34C-BFBB-4C57-9BFC-F922F428D5C1}"/>
              </a:ext>
            </a:extLst>
          </p:cNvPr>
          <p:cNvSpPr txBox="1">
            <a:spLocks/>
          </p:cNvSpPr>
          <p:nvPr/>
        </p:nvSpPr>
        <p:spPr>
          <a:xfrm>
            <a:off x="802433" y="2566814"/>
            <a:ext cx="7860562" cy="21663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4" algn="l"/>
            <a:r>
              <a:rPr lang="zh-TW" altLang="en-US" dirty="0"/>
              <a:t> </a:t>
            </a:r>
            <a:endParaRPr lang="en-US" altLang="zh-TW" dirty="0"/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76081FCC-6F38-401B-B527-6A6B3524EE85}"/>
              </a:ext>
            </a:extLst>
          </p:cNvPr>
          <p:cNvSpPr txBox="1"/>
          <p:nvPr/>
        </p:nvSpPr>
        <p:spPr>
          <a:xfrm>
            <a:off x="2719437" y="2566814"/>
            <a:ext cx="5570756" cy="27000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你有幾顆牙齒？</a:t>
            </a:r>
            <a:endParaRPr lang="en-US" altLang="zh-TW" sz="6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你認識它們嗎？</a:t>
            </a:r>
            <a:endParaRPr lang="en-US" altLang="zh-TW" sz="6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12832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免費矢量| 可愛的牙齒圖">
            <a:extLst>
              <a:ext uri="{FF2B5EF4-FFF2-40B4-BE49-F238E27FC236}">
                <a16:creationId xmlns:a16="http://schemas.microsoft.com/office/drawing/2014/main" id="{8869B230-C2EE-4C0C-BCD9-B4E964F45C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771" y="4494384"/>
            <a:ext cx="1604866" cy="1604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49A926FF-F41F-4824-8455-D55EE7A6F1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1675" y="601918"/>
            <a:ext cx="5601917" cy="5601917"/>
          </a:xfrm>
          <a:prstGeom prst="rect">
            <a:avLst/>
          </a:prstGeom>
        </p:spPr>
      </p:pic>
      <p:sp>
        <p:nvSpPr>
          <p:cNvPr id="11" name="文字方塊 10">
            <a:extLst>
              <a:ext uri="{FF2B5EF4-FFF2-40B4-BE49-F238E27FC236}">
                <a16:creationId xmlns:a16="http://schemas.microsoft.com/office/drawing/2014/main" id="{74EDE5E6-E2B6-46D4-8EA9-D79EF20DDD8A}"/>
              </a:ext>
            </a:extLst>
          </p:cNvPr>
          <p:cNvSpPr txBox="1"/>
          <p:nvPr/>
        </p:nvSpPr>
        <p:spPr>
          <a:xfrm>
            <a:off x="802432" y="758750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7200" dirty="0">
                <a:latin typeface="標楷體" panose="03000509000000000000" pitchFamily="65" charset="-120"/>
                <a:ea typeface="標楷體" panose="03000509000000000000" pitchFamily="65" charset="-120"/>
              </a:rPr>
              <a:t>認識牙齒</a:t>
            </a:r>
            <a:endParaRPr lang="en-US" altLang="zh-TW" sz="7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25826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id="{0E9F7DF9-72D1-41BC-8754-9B4614DC84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7804329"/>
              </p:ext>
            </p:extLst>
          </p:nvPr>
        </p:nvGraphicFramePr>
        <p:xfrm>
          <a:off x="1006475" y="485276"/>
          <a:ext cx="10179050" cy="588744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46326">
                  <a:extLst>
                    <a:ext uri="{9D8B030D-6E8A-4147-A177-3AD203B41FA5}">
                      <a16:colId xmlns:a16="http://schemas.microsoft.com/office/drawing/2014/main" val="1525792351"/>
                    </a:ext>
                  </a:extLst>
                </a:gridCol>
                <a:gridCol w="2561662">
                  <a:extLst>
                    <a:ext uri="{9D8B030D-6E8A-4147-A177-3AD203B41FA5}">
                      <a16:colId xmlns:a16="http://schemas.microsoft.com/office/drawing/2014/main" val="3821786956"/>
                    </a:ext>
                  </a:extLst>
                </a:gridCol>
                <a:gridCol w="3552942">
                  <a:extLst>
                    <a:ext uri="{9D8B030D-6E8A-4147-A177-3AD203B41FA5}">
                      <a16:colId xmlns:a16="http://schemas.microsoft.com/office/drawing/2014/main" val="1927120830"/>
                    </a:ext>
                  </a:extLst>
                </a:gridCol>
                <a:gridCol w="1718120">
                  <a:extLst>
                    <a:ext uri="{9D8B030D-6E8A-4147-A177-3AD203B41FA5}">
                      <a16:colId xmlns:a16="http://schemas.microsoft.com/office/drawing/2014/main" val="928393576"/>
                    </a:ext>
                  </a:extLst>
                </a:gridCol>
              </a:tblGrid>
              <a:tr h="55872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圖示</a:t>
                      </a:r>
                      <a:endParaRPr lang="zh-TW" altLang="en-US" sz="2800" b="1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2800" b="1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名稱</a:t>
                      </a:r>
                      <a:endParaRPr lang="zh-TW" altLang="en-US" sz="2800" b="1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6200" marR="7620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2800" b="1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形狀</a:t>
                      </a:r>
                      <a:endParaRPr lang="zh-TW" altLang="en-US" sz="2800" b="1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6200" marR="7620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2800" b="1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功用</a:t>
                      </a:r>
                      <a:endParaRPr lang="zh-TW" altLang="en-US" sz="2800" b="1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6200" marR="7620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3128706"/>
                  </a:ext>
                </a:extLst>
              </a:tr>
              <a:tr h="1246829">
                <a:tc>
                  <a:txBody>
                    <a:bodyPr/>
                    <a:lstStyle/>
                    <a:p>
                      <a:pPr algn="ctr"/>
                      <a:endParaRPr lang="zh-TW" altLang="en-US" sz="28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8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門牙</a:t>
                      </a:r>
                      <a:endParaRPr lang="zh-TW" altLang="en-US" sz="2800" b="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6200" marR="7620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8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鑿形</a:t>
                      </a:r>
                      <a:endParaRPr lang="zh-TW" altLang="en-US" sz="2800" b="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6200" marR="7620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8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切開食物</a:t>
                      </a:r>
                      <a:endParaRPr lang="zh-TW" altLang="en-US" sz="2800" b="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6200" marR="7620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0313674"/>
                  </a:ext>
                </a:extLst>
              </a:tr>
              <a:tr h="1246829">
                <a:tc>
                  <a:txBody>
                    <a:bodyPr/>
                    <a:lstStyle/>
                    <a:p>
                      <a:pPr algn="ctr"/>
                      <a:endParaRPr lang="zh-TW" altLang="en-US" sz="28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8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犬齒</a:t>
                      </a:r>
                      <a:endParaRPr lang="zh-TW" altLang="en-US" sz="2800" b="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6200" marR="7620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8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錐形、較尖銳</a:t>
                      </a:r>
                      <a:endParaRPr lang="zh-TW" altLang="en-US" sz="2800" b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6200" marR="7620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8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撕開食物</a:t>
                      </a:r>
                      <a:endParaRPr lang="zh-TW" altLang="en-US" sz="2800" b="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6200" marR="7620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7349021"/>
                  </a:ext>
                </a:extLst>
              </a:tr>
              <a:tr h="1382109">
                <a:tc>
                  <a:txBody>
                    <a:bodyPr/>
                    <a:lstStyle/>
                    <a:p>
                      <a:pPr algn="ctr" fontAlgn="t"/>
                      <a:endParaRPr lang="zh-TW" altLang="en-US" sz="2800" b="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6200" marR="7620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8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小臼齒</a:t>
                      </a:r>
                      <a:endParaRPr lang="en-US" altLang="zh-TW" sz="28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 fontAlgn="t"/>
                      <a:r>
                        <a:rPr lang="zh-TW" altLang="en-US" sz="20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（乳齒沒有這種類）</a:t>
                      </a:r>
                      <a:endParaRPr lang="zh-TW" altLang="en-US" sz="2400" b="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6200" marR="7620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8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咀嚼面闊大成菱形並凹凸不平，並有坑紋</a:t>
                      </a:r>
                      <a:endParaRPr lang="zh-TW" altLang="en-US" sz="2800" b="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6200" marR="7620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8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磨碎食物</a:t>
                      </a:r>
                      <a:endParaRPr lang="zh-TW" altLang="en-US" sz="2800" b="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6200" marR="7620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0431929"/>
                  </a:ext>
                </a:extLst>
              </a:tr>
              <a:tr h="1382109">
                <a:tc>
                  <a:txBody>
                    <a:bodyPr/>
                    <a:lstStyle/>
                    <a:p>
                      <a:pPr algn="ctr"/>
                      <a:endParaRPr lang="zh-TW" altLang="en-US" sz="28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8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大臼齒</a:t>
                      </a:r>
                      <a:endParaRPr lang="zh-TW" altLang="en-US" sz="2800" b="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6200" marR="7620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8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咀嚼面闊大成方形，凹凸不平，並有坑紋，體積比小臼齒大</a:t>
                      </a:r>
                      <a:endParaRPr lang="zh-TW" altLang="en-US" sz="2800" b="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6200" marR="7620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8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磨碎食物</a:t>
                      </a:r>
                      <a:endParaRPr lang="zh-TW" altLang="en-US" sz="2800" b="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6200" marR="7620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553209"/>
                  </a:ext>
                </a:extLst>
              </a:tr>
            </a:tbl>
          </a:graphicData>
        </a:graphic>
      </p:graphicFrame>
      <p:pic>
        <p:nvPicPr>
          <p:cNvPr id="4098" name="Picture 2" descr="動畫所見是一顆轉動的犬齒。">
            <a:extLst>
              <a:ext uri="{FF2B5EF4-FFF2-40B4-BE49-F238E27FC236}">
                <a16:creationId xmlns:a16="http://schemas.microsoft.com/office/drawing/2014/main" id="{2D4BD8DA-796D-45A4-8636-8F5DC19CC2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305" y="2363014"/>
            <a:ext cx="17145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動畫所見是一顆轉動的門牙。">
            <a:extLst>
              <a:ext uri="{FF2B5EF4-FFF2-40B4-BE49-F238E27FC236}">
                <a16:creationId xmlns:a16="http://schemas.microsoft.com/office/drawing/2014/main" id="{99B706F4-E3D3-43BF-9C70-84DCCD21E7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305" y="1092182"/>
            <a:ext cx="17145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動畫所見是一顆轉動的小臼齒。">
            <a:extLst>
              <a:ext uri="{FF2B5EF4-FFF2-40B4-BE49-F238E27FC236}">
                <a16:creationId xmlns:a16="http://schemas.microsoft.com/office/drawing/2014/main" id="{E188ED70-1E35-4818-90D8-127195D6B2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305" y="3659072"/>
            <a:ext cx="17145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動畫所見是一顆轉動的大臼齒。">
            <a:extLst>
              <a:ext uri="{FF2B5EF4-FFF2-40B4-BE49-F238E27FC236}">
                <a16:creationId xmlns:a16="http://schemas.microsoft.com/office/drawing/2014/main" id="{6B5EEEAF-C79F-4FE8-8D41-2AA6E3F11E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305" y="5015897"/>
            <a:ext cx="17145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97801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>
            <a:extLst>
              <a:ext uri="{FF2B5EF4-FFF2-40B4-BE49-F238E27FC236}">
                <a16:creationId xmlns:a16="http://schemas.microsoft.com/office/drawing/2014/main" id="{42A2D24A-1837-4E18-95DF-E44A4CAEA244}"/>
              </a:ext>
            </a:extLst>
          </p:cNvPr>
          <p:cNvSpPr txBox="1"/>
          <p:nvPr/>
        </p:nvSpPr>
        <p:spPr>
          <a:xfrm>
            <a:off x="954832" y="911150"/>
            <a:ext cx="664797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7200" dirty="0">
                <a:latin typeface="標楷體" panose="03000509000000000000" pitchFamily="65" charset="-120"/>
                <a:ea typeface="標楷體" panose="03000509000000000000" pitchFamily="65" charset="-120"/>
              </a:rPr>
              <a:t>什麼是</a:t>
            </a:r>
            <a:r>
              <a:rPr lang="zh-TW" altLang="en-US" sz="7200" dirty="0">
                <a:solidFill>
                  <a:srgbClr val="FF66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牙菌斑</a:t>
            </a:r>
            <a:r>
              <a:rPr lang="zh-TW" altLang="en-US" sz="7200" dirty="0">
                <a:latin typeface="標楷體" panose="03000509000000000000" pitchFamily="65" charset="-120"/>
                <a:ea typeface="標楷體" panose="03000509000000000000" pitchFamily="65" charset="-120"/>
              </a:rPr>
              <a:t>？</a:t>
            </a:r>
            <a:endParaRPr lang="en-US" altLang="zh-TW" sz="7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6" name="群組 5">
            <a:extLst>
              <a:ext uri="{FF2B5EF4-FFF2-40B4-BE49-F238E27FC236}">
                <a16:creationId xmlns:a16="http://schemas.microsoft.com/office/drawing/2014/main" id="{0CBFE6FE-208B-440C-99D7-6D2052110B19}"/>
              </a:ext>
            </a:extLst>
          </p:cNvPr>
          <p:cNvGrpSpPr/>
          <p:nvPr/>
        </p:nvGrpSpPr>
        <p:grpSpPr>
          <a:xfrm>
            <a:off x="3495328" y="2111479"/>
            <a:ext cx="7998172" cy="907493"/>
            <a:chOff x="2267744" y="1995805"/>
            <a:chExt cx="7450418" cy="907493"/>
          </a:xfrm>
        </p:grpSpPr>
        <p:sp>
          <p:nvSpPr>
            <p:cNvPr id="7" name="文字方塊 6">
              <a:extLst>
                <a:ext uri="{FF2B5EF4-FFF2-40B4-BE49-F238E27FC236}">
                  <a16:creationId xmlns:a16="http://schemas.microsoft.com/office/drawing/2014/main" id="{C528852B-8969-48CA-948C-873F830A6F7F}"/>
                </a:ext>
              </a:extLst>
            </p:cNvPr>
            <p:cNvSpPr txBox="1"/>
            <p:nvPr/>
          </p:nvSpPr>
          <p:spPr>
            <a:xfrm>
              <a:off x="2267744" y="1995805"/>
              <a:ext cx="7450418" cy="9074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Wingdings" panose="05000000000000000000" pitchFamily="2" charset="2"/>
                <a:buChar char="ü"/>
              </a:pPr>
              <a:r>
                <a:rPr lang="zh-TW" altLang="en-US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食物殘渣</a:t>
              </a:r>
              <a:r>
                <a:rPr lang="en-US" altLang="zh-TW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+</a:t>
              </a:r>
              <a:r>
                <a:rPr lang="zh-TW" altLang="en-US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唾液</a:t>
              </a:r>
              <a:r>
                <a:rPr lang="en-US" altLang="zh-TW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+</a:t>
              </a:r>
              <a:r>
                <a:rPr lang="zh-TW" altLang="en-US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細菌        </a:t>
              </a:r>
              <a:r>
                <a:rPr lang="zh-TW" altLang="en-US" sz="4000" b="1" u="sng" dirty="0">
                  <a:solidFill>
                    <a:srgbClr val="0070C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牙菌斑</a:t>
              </a:r>
              <a:endParaRPr lang="zh-TW" altLang="en-US" sz="2800" b="1" u="sng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9" name="向右箭號 6">
              <a:extLst>
                <a:ext uri="{FF2B5EF4-FFF2-40B4-BE49-F238E27FC236}">
                  <a16:creationId xmlns:a16="http://schemas.microsoft.com/office/drawing/2014/main" id="{E853AC37-2258-449C-B2D5-7BB4860169CD}"/>
                </a:ext>
              </a:extLst>
            </p:cNvPr>
            <p:cNvSpPr/>
            <p:nvPr/>
          </p:nvSpPr>
          <p:spPr>
            <a:xfrm>
              <a:off x="6560643" y="2449551"/>
              <a:ext cx="576064" cy="278880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000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pic>
        <p:nvPicPr>
          <p:cNvPr id="10" name="Picture 3">
            <a:extLst>
              <a:ext uri="{FF2B5EF4-FFF2-40B4-BE49-F238E27FC236}">
                <a16:creationId xmlns:a16="http://schemas.microsoft.com/office/drawing/2014/main" id="{E9DA1BEA-C2C4-4D88-8D82-97FA284CB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3840" y="3908132"/>
            <a:ext cx="3168352" cy="2297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內容版面配置區 3">
            <a:extLst>
              <a:ext uri="{FF2B5EF4-FFF2-40B4-BE49-F238E27FC236}">
                <a16:creationId xmlns:a16="http://schemas.microsoft.com/office/drawing/2014/main" id="{2C392C3C-9483-4F23-B98F-4C9AB4D02EA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233" b="100000" l="3831" r="9717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04602" y="2255867"/>
            <a:ext cx="2199753" cy="3545190"/>
          </a:xfrm>
          <a:prstGeom prst="rect">
            <a:avLst/>
          </a:prstGeom>
        </p:spPr>
      </p:pic>
      <p:sp>
        <p:nvSpPr>
          <p:cNvPr id="12" name="文字方塊 11">
            <a:extLst>
              <a:ext uri="{FF2B5EF4-FFF2-40B4-BE49-F238E27FC236}">
                <a16:creationId xmlns:a16="http://schemas.microsoft.com/office/drawing/2014/main" id="{6675C522-A43A-4072-9006-C11424C5D0FE}"/>
              </a:ext>
            </a:extLst>
          </p:cNvPr>
          <p:cNvSpPr txBox="1"/>
          <p:nvPr/>
        </p:nvSpPr>
        <p:spPr>
          <a:xfrm>
            <a:off x="3495328" y="3270903"/>
            <a:ext cx="5903466" cy="2060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3700"/>
              </a:lnSpc>
              <a:buFont typeface="Wingdings" panose="05000000000000000000" pitchFamily="2" charset="2"/>
              <a:buChar char="ü"/>
            </a:pP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黃白色、軟軟黏黏的</a:t>
            </a:r>
            <a:endParaRPr lang="en-US" altLang="zh-TW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用</a:t>
            </a:r>
            <a:r>
              <a:rPr lang="zh-TW" altLang="en-US" sz="4000" b="1" u="sng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牙刷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及</a:t>
            </a:r>
            <a:r>
              <a:rPr lang="zh-TW" altLang="en-US" sz="4000" b="1" u="sng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牙線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才能去除</a:t>
            </a:r>
            <a:endParaRPr lang="en-US" altLang="zh-TW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50000"/>
              </a:lnSpc>
            </a:pP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32263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>
            <a:extLst>
              <a:ext uri="{FF2B5EF4-FFF2-40B4-BE49-F238E27FC236}">
                <a16:creationId xmlns:a16="http://schemas.microsoft.com/office/drawing/2014/main" id="{42A2D24A-1837-4E18-95DF-E44A4CAEA244}"/>
              </a:ext>
            </a:extLst>
          </p:cNvPr>
          <p:cNvSpPr txBox="1"/>
          <p:nvPr/>
        </p:nvSpPr>
        <p:spPr>
          <a:xfrm>
            <a:off x="954832" y="911150"/>
            <a:ext cx="664797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7200" dirty="0">
                <a:latin typeface="標楷體" panose="03000509000000000000" pitchFamily="65" charset="-120"/>
                <a:ea typeface="標楷體" panose="03000509000000000000" pitchFamily="65" charset="-120"/>
              </a:rPr>
              <a:t>什麼是</a:t>
            </a:r>
            <a:r>
              <a:rPr lang="zh-TW" altLang="en-US" sz="7200" dirty="0">
                <a:solidFill>
                  <a:srgbClr val="FF66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牙結石</a:t>
            </a:r>
            <a:r>
              <a:rPr lang="zh-TW" altLang="en-US" sz="7200" dirty="0">
                <a:latin typeface="標楷體" panose="03000509000000000000" pitchFamily="65" charset="-120"/>
                <a:ea typeface="標楷體" panose="03000509000000000000" pitchFamily="65" charset="-120"/>
              </a:rPr>
              <a:t>？</a:t>
            </a:r>
            <a:endParaRPr lang="en-US" altLang="zh-TW" sz="7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9E2D26E3-D4A5-4EF6-A152-104754A4F2CA}"/>
              </a:ext>
            </a:extLst>
          </p:cNvPr>
          <p:cNvGrpSpPr/>
          <p:nvPr/>
        </p:nvGrpSpPr>
        <p:grpSpPr>
          <a:xfrm>
            <a:off x="1059088" y="2136238"/>
            <a:ext cx="5690283" cy="988989"/>
            <a:chOff x="537901" y="1861805"/>
            <a:chExt cx="5690283" cy="988989"/>
          </a:xfrm>
        </p:grpSpPr>
        <p:sp>
          <p:nvSpPr>
            <p:cNvPr id="14" name="文字方塊 13">
              <a:extLst>
                <a:ext uri="{FF2B5EF4-FFF2-40B4-BE49-F238E27FC236}">
                  <a16:creationId xmlns:a16="http://schemas.microsoft.com/office/drawing/2014/main" id="{DD752A0A-25C7-4C1E-8ED8-7E65599D883B}"/>
                </a:ext>
              </a:extLst>
            </p:cNvPr>
            <p:cNvSpPr txBox="1"/>
            <p:nvPr/>
          </p:nvSpPr>
          <p:spPr>
            <a:xfrm>
              <a:off x="537901" y="1861805"/>
              <a:ext cx="5690283" cy="9889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Wingdings" panose="05000000000000000000" pitchFamily="2" charset="2"/>
                <a:buChar char="ü"/>
              </a:pPr>
              <a:r>
                <a:rPr lang="zh-TW" altLang="en-US" sz="36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牙菌斑         </a:t>
              </a:r>
              <a:r>
                <a:rPr lang="zh-TW" altLang="en-US" sz="4400" b="1" u="sng" dirty="0">
                  <a:solidFill>
                    <a:srgbClr val="0070C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牙結石</a:t>
              </a:r>
              <a:endPara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15" name="向右箭號 9">
              <a:extLst>
                <a:ext uri="{FF2B5EF4-FFF2-40B4-BE49-F238E27FC236}">
                  <a16:creationId xmlns:a16="http://schemas.microsoft.com/office/drawing/2014/main" id="{0FF1A85E-76A2-427F-98CA-4D996A8AD3D1}"/>
                </a:ext>
              </a:extLst>
            </p:cNvPr>
            <p:cNvSpPr/>
            <p:nvPr/>
          </p:nvSpPr>
          <p:spPr>
            <a:xfrm>
              <a:off x="2647911" y="2392579"/>
              <a:ext cx="1325339" cy="260563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400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16" name="文字方塊 15">
              <a:extLst>
                <a:ext uri="{FF2B5EF4-FFF2-40B4-BE49-F238E27FC236}">
                  <a16:creationId xmlns:a16="http://schemas.microsoft.com/office/drawing/2014/main" id="{BBF4CF13-B381-4320-AB5D-C38E013EC116}"/>
                </a:ext>
              </a:extLst>
            </p:cNvPr>
            <p:cNvSpPr txBox="1"/>
            <p:nvPr/>
          </p:nvSpPr>
          <p:spPr>
            <a:xfrm>
              <a:off x="2267743" y="1943134"/>
              <a:ext cx="20684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2800" b="1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時間久了</a:t>
              </a:r>
              <a:r>
                <a:rPr lang="zh-TW" altLang="en-US" sz="28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 </a:t>
              </a:r>
            </a:p>
          </p:txBody>
        </p:sp>
      </p:grpSp>
      <p:grpSp>
        <p:nvGrpSpPr>
          <p:cNvPr id="17" name="群組 16">
            <a:extLst>
              <a:ext uri="{FF2B5EF4-FFF2-40B4-BE49-F238E27FC236}">
                <a16:creationId xmlns:a16="http://schemas.microsoft.com/office/drawing/2014/main" id="{3E7BDDB8-922E-4D17-94FE-41881F5DC8EE}"/>
              </a:ext>
            </a:extLst>
          </p:cNvPr>
          <p:cNvGrpSpPr/>
          <p:nvPr/>
        </p:nvGrpSpPr>
        <p:grpSpPr>
          <a:xfrm>
            <a:off x="1059088" y="3173421"/>
            <a:ext cx="6647973" cy="3146201"/>
            <a:chOff x="755575" y="2924944"/>
            <a:chExt cx="6647973" cy="3146201"/>
          </a:xfrm>
        </p:grpSpPr>
        <p:pic>
          <p:nvPicPr>
            <p:cNvPr id="18" name="Picture 2" descr="K:\Professional Library\GAD Materials\From Y&amp;R\2013\Asia Professional Image bank\Perio\illustration\PeriodDisease004.jpg">
              <a:extLst>
                <a:ext uri="{FF2B5EF4-FFF2-40B4-BE49-F238E27FC236}">
                  <a16:creationId xmlns:a16="http://schemas.microsoft.com/office/drawing/2014/main" id="{2E22EF32-96BF-4B86-B255-59FBDFC4B5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446" b="100000" l="1778" r="95111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39751" y="3876253"/>
              <a:ext cx="2657087" cy="2194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橢圓 18">
              <a:extLst>
                <a:ext uri="{FF2B5EF4-FFF2-40B4-BE49-F238E27FC236}">
                  <a16:creationId xmlns:a16="http://schemas.microsoft.com/office/drawing/2014/main" id="{64788D05-0C5A-4838-AC1B-8547FB6A2F1F}"/>
                </a:ext>
              </a:extLst>
            </p:cNvPr>
            <p:cNvSpPr/>
            <p:nvPr/>
          </p:nvSpPr>
          <p:spPr>
            <a:xfrm>
              <a:off x="3382218" y="4653136"/>
              <a:ext cx="1188132" cy="1080120"/>
            </a:xfrm>
            <a:prstGeom prst="ellipse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40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20" name="文字方塊 19">
              <a:extLst>
                <a:ext uri="{FF2B5EF4-FFF2-40B4-BE49-F238E27FC236}">
                  <a16:creationId xmlns:a16="http://schemas.microsoft.com/office/drawing/2014/main" id="{491A2ACB-4071-452A-B323-DB9CC58866AB}"/>
                </a:ext>
              </a:extLst>
            </p:cNvPr>
            <p:cNvSpPr txBox="1"/>
            <p:nvPr/>
          </p:nvSpPr>
          <p:spPr>
            <a:xfrm>
              <a:off x="755575" y="2924944"/>
              <a:ext cx="6647973" cy="9889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Wingdings" panose="05000000000000000000" pitchFamily="2" charset="2"/>
                <a:buChar char="ü"/>
              </a:pPr>
              <a:r>
                <a:rPr lang="zh-TW" altLang="en-US" sz="36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必須靠</a:t>
              </a:r>
              <a:r>
                <a:rPr lang="zh-TW" altLang="en-US" sz="4400" b="1" u="sng" dirty="0">
                  <a:solidFill>
                    <a:srgbClr val="0070C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牙醫師洗牙</a:t>
              </a:r>
              <a:r>
                <a:rPr lang="zh-TW" altLang="en-US" sz="36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才能清除</a:t>
              </a:r>
            </a:p>
          </p:txBody>
        </p:sp>
      </p:grpSp>
      <p:pic>
        <p:nvPicPr>
          <p:cNvPr id="21" name="內容版面配置區 11">
            <a:extLst>
              <a:ext uri="{FF2B5EF4-FFF2-40B4-BE49-F238E27FC236}">
                <a16:creationId xmlns:a16="http://schemas.microsoft.com/office/drawing/2014/main" id="{07851F33-9C89-40BA-B2D1-D78FA0E082E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809" b="97933" l="4111" r="9722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80695" y="520567"/>
            <a:ext cx="4413134" cy="3917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521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>
            <a:extLst>
              <a:ext uri="{FF2B5EF4-FFF2-40B4-BE49-F238E27FC236}">
                <a16:creationId xmlns:a16="http://schemas.microsoft.com/office/drawing/2014/main" id="{42A2D24A-1837-4E18-95DF-E44A4CAEA244}"/>
              </a:ext>
            </a:extLst>
          </p:cNvPr>
          <p:cNvSpPr txBox="1"/>
          <p:nvPr/>
        </p:nvSpPr>
        <p:spPr>
          <a:xfrm>
            <a:off x="835765" y="456853"/>
            <a:ext cx="557075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容易蛀牙的位置</a:t>
            </a:r>
            <a:endParaRPr lang="en-US" altLang="zh-TW" sz="6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22" name="Picture 2" descr="K:\Professional Library\GAD Materials\From Y&amp;R\2013\Asia Professional Image bank\Caries\illustration\DecayStep01.jpg">
            <a:extLst>
              <a:ext uri="{FF2B5EF4-FFF2-40B4-BE49-F238E27FC236}">
                <a16:creationId xmlns:a16="http://schemas.microsoft.com/office/drawing/2014/main" id="{46A48781-494F-412D-A436-9A58E6AB7A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395" r="8904" b="38353"/>
          <a:stretch/>
        </p:blipFill>
        <p:spPr bwMode="auto">
          <a:xfrm>
            <a:off x="6556279" y="1688540"/>
            <a:ext cx="4253560" cy="1214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" descr="K:\Professional Library\GAD Materials\From Y&amp;R\2013\Asia Professional Image bank\Caries\illustration\DecayStep02.jpg">
            <a:extLst>
              <a:ext uri="{FF2B5EF4-FFF2-40B4-BE49-F238E27FC236}">
                <a16:creationId xmlns:a16="http://schemas.microsoft.com/office/drawing/2014/main" id="{EF9D21B5-5FEF-4E5E-B330-D13F899896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822" r="10751" b="40715"/>
          <a:stretch/>
        </p:blipFill>
        <p:spPr bwMode="auto">
          <a:xfrm>
            <a:off x="6545105" y="3343786"/>
            <a:ext cx="4264734" cy="114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K:\Professional Library\GAD Materials\From Y&amp;R\2013\Asia Professional Image bank\Caries\illustration\DecayStep03.jpg">
            <a:extLst>
              <a:ext uri="{FF2B5EF4-FFF2-40B4-BE49-F238E27FC236}">
                <a16:creationId xmlns:a16="http://schemas.microsoft.com/office/drawing/2014/main" id="{E6795DC9-EBDB-4A64-A916-135E05EE0B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133" r="12133" b="30795"/>
          <a:stretch/>
        </p:blipFill>
        <p:spPr bwMode="auto">
          <a:xfrm>
            <a:off x="6431184" y="4888450"/>
            <a:ext cx="4378655" cy="1295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文字方塊 24">
            <a:extLst>
              <a:ext uri="{FF2B5EF4-FFF2-40B4-BE49-F238E27FC236}">
                <a16:creationId xmlns:a16="http://schemas.microsoft.com/office/drawing/2014/main" id="{04BF22FC-879C-4671-AB58-330C1C3D23FA}"/>
              </a:ext>
            </a:extLst>
          </p:cNvPr>
          <p:cNvSpPr txBox="1"/>
          <p:nvPr/>
        </p:nvSpPr>
        <p:spPr>
          <a:xfrm>
            <a:off x="4117474" y="1927427"/>
            <a:ext cx="2449822" cy="584775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咬 合 面</a:t>
            </a:r>
          </a:p>
        </p:txBody>
      </p: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394D44AB-CD55-4CA0-B344-DB5EED97C933}"/>
              </a:ext>
            </a:extLst>
          </p:cNvPr>
          <p:cNvSpPr txBox="1"/>
          <p:nvPr/>
        </p:nvSpPr>
        <p:spPr>
          <a:xfrm>
            <a:off x="4117474" y="3434020"/>
            <a:ext cx="2449822" cy="584775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鄰 接 面</a:t>
            </a:r>
          </a:p>
        </p:txBody>
      </p: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D0B537F4-E77D-49BE-BA06-CFF4160D9F1F}"/>
              </a:ext>
            </a:extLst>
          </p:cNvPr>
          <p:cNvSpPr txBox="1"/>
          <p:nvPr/>
        </p:nvSpPr>
        <p:spPr>
          <a:xfrm>
            <a:off x="4300217" y="5198290"/>
            <a:ext cx="2449822" cy="584775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牙 齦 邊 緣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765CDE2E-9072-40FB-8D31-9745BA4EB158}"/>
              </a:ext>
            </a:extLst>
          </p:cNvPr>
          <p:cNvSpPr/>
          <p:nvPr/>
        </p:nvSpPr>
        <p:spPr>
          <a:xfrm>
            <a:off x="4319678" y="1472516"/>
            <a:ext cx="6617915" cy="1459607"/>
          </a:xfrm>
          <a:prstGeom prst="rect">
            <a:avLst/>
          </a:prstGeom>
          <a:noFill/>
          <a:ln w="5715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92231D9A-AA90-49BE-A463-355255F7647D}"/>
              </a:ext>
            </a:extLst>
          </p:cNvPr>
          <p:cNvSpPr/>
          <p:nvPr/>
        </p:nvSpPr>
        <p:spPr>
          <a:xfrm>
            <a:off x="4300217" y="3139391"/>
            <a:ext cx="6637376" cy="1459607"/>
          </a:xfrm>
          <a:prstGeom prst="rect">
            <a:avLst/>
          </a:prstGeom>
          <a:noFill/>
          <a:ln w="5715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6AB1A589-1DB3-462C-950A-0FF7C9A6D79E}"/>
              </a:ext>
            </a:extLst>
          </p:cNvPr>
          <p:cNvSpPr/>
          <p:nvPr/>
        </p:nvSpPr>
        <p:spPr>
          <a:xfrm>
            <a:off x="4314504" y="4789472"/>
            <a:ext cx="6608801" cy="1459607"/>
          </a:xfrm>
          <a:prstGeom prst="rect">
            <a:avLst/>
          </a:prstGeom>
          <a:noFill/>
          <a:ln w="5715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1" name="橢圓 30">
            <a:extLst>
              <a:ext uri="{FF2B5EF4-FFF2-40B4-BE49-F238E27FC236}">
                <a16:creationId xmlns:a16="http://schemas.microsoft.com/office/drawing/2014/main" id="{04D8D58D-EE4C-4579-AE6A-2ED3015E2ACC}"/>
              </a:ext>
            </a:extLst>
          </p:cNvPr>
          <p:cNvSpPr/>
          <p:nvPr/>
        </p:nvSpPr>
        <p:spPr>
          <a:xfrm>
            <a:off x="7754488" y="1616532"/>
            <a:ext cx="2016224" cy="67922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2" name="橢圓 31">
            <a:extLst>
              <a:ext uri="{FF2B5EF4-FFF2-40B4-BE49-F238E27FC236}">
                <a16:creationId xmlns:a16="http://schemas.microsoft.com/office/drawing/2014/main" id="{E16E8F3B-FE45-4415-BC4D-ADEC35761DB4}"/>
              </a:ext>
            </a:extLst>
          </p:cNvPr>
          <p:cNvSpPr/>
          <p:nvPr/>
        </p:nvSpPr>
        <p:spPr>
          <a:xfrm>
            <a:off x="7826496" y="3601601"/>
            <a:ext cx="2016224" cy="67922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3" name="橢圓 32">
            <a:extLst>
              <a:ext uri="{FF2B5EF4-FFF2-40B4-BE49-F238E27FC236}">
                <a16:creationId xmlns:a16="http://schemas.microsoft.com/office/drawing/2014/main" id="{89255F28-8CB6-418E-8F6C-878BBECA42E5}"/>
              </a:ext>
            </a:extLst>
          </p:cNvPr>
          <p:cNvSpPr/>
          <p:nvPr/>
        </p:nvSpPr>
        <p:spPr>
          <a:xfrm>
            <a:off x="7906888" y="5504964"/>
            <a:ext cx="2016224" cy="67922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8184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>
            <a:extLst>
              <a:ext uri="{FF2B5EF4-FFF2-40B4-BE49-F238E27FC236}">
                <a16:creationId xmlns:a16="http://schemas.microsoft.com/office/drawing/2014/main" id="{42A2D24A-1837-4E18-95DF-E44A4CAEA244}"/>
              </a:ext>
            </a:extLst>
          </p:cNvPr>
          <p:cNvSpPr txBox="1"/>
          <p:nvPr/>
        </p:nvSpPr>
        <p:spPr>
          <a:xfrm>
            <a:off x="835765" y="456853"/>
            <a:ext cx="557075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為什麼會</a:t>
            </a:r>
            <a:r>
              <a:rPr lang="zh-TW" altLang="en-US" sz="6000" dirty="0">
                <a:solidFill>
                  <a:srgbClr val="FF66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蛀牙</a:t>
            </a:r>
            <a:r>
              <a:rPr lang="zh-TW" altLang="en-US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？</a:t>
            </a:r>
            <a:endParaRPr lang="en-US" altLang="zh-TW" sz="6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D06BD4BF-166A-4FF6-B38D-B07DC02C948E}"/>
              </a:ext>
            </a:extLst>
          </p:cNvPr>
          <p:cNvGrpSpPr/>
          <p:nvPr/>
        </p:nvGrpSpPr>
        <p:grpSpPr>
          <a:xfrm>
            <a:off x="3448472" y="2009371"/>
            <a:ext cx="6336704" cy="1800200"/>
            <a:chOff x="1619672" y="2420888"/>
            <a:chExt cx="6336704" cy="1800200"/>
          </a:xfrm>
        </p:grpSpPr>
        <p:pic>
          <p:nvPicPr>
            <p:cNvPr id="17" name="Picture 2" descr="D:\Users\pegyin\Desktop\Scientific Affair\BSBF\2012 Relaunch-Global\1\PlaqueEquation.jpg">
              <a:extLst>
                <a:ext uri="{FF2B5EF4-FFF2-40B4-BE49-F238E27FC236}">
                  <a16:creationId xmlns:a16="http://schemas.microsoft.com/office/drawing/2014/main" id="{DE0D770A-0232-4148-8FE5-F4D0487E1E7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763688" y="2420888"/>
              <a:ext cx="5961927" cy="1800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文字方塊 17">
              <a:extLst>
                <a:ext uri="{FF2B5EF4-FFF2-40B4-BE49-F238E27FC236}">
                  <a16:creationId xmlns:a16="http://schemas.microsoft.com/office/drawing/2014/main" id="{0658C866-E258-4D43-8FCE-BE47F458E5F6}"/>
                </a:ext>
              </a:extLst>
            </p:cNvPr>
            <p:cNvSpPr txBox="1"/>
            <p:nvPr/>
          </p:nvSpPr>
          <p:spPr>
            <a:xfrm>
              <a:off x="1619672" y="3645024"/>
              <a:ext cx="1800200" cy="36785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ts val="2100"/>
                </a:lnSpc>
              </a:pPr>
              <a:r>
                <a:rPr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 牙 菌 斑</a:t>
              </a:r>
            </a:p>
          </p:txBody>
        </p:sp>
        <p:sp>
          <p:nvSpPr>
            <p:cNvPr id="19" name="文字方塊 18">
              <a:extLst>
                <a:ext uri="{FF2B5EF4-FFF2-40B4-BE49-F238E27FC236}">
                  <a16:creationId xmlns:a16="http://schemas.microsoft.com/office/drawing/2014/main" id="{DFD59317-D0DD-4109-BFA5-C85232A4956E}"/>
                </a:ext>
              </a:extLst>
            </p:cNvPr>
            <p:cNvSpPr txBox="1"/>
            <p:nvPr/>
          </p:nvSpPr>
          <p:spPr>
            <a:xfrm>
              <a:off x="4067944" y="3645024"/>
              <a:ext cx="1800200" cy="38728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ts val="2300"/>
                </a:lnSpc>
              </a:pPr>
              <a:r>
                <a:rPr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  糖 份</a:t>
              </a:r>
            </a:p>
          </p:txBody>
        </p:sp>
        <p:sp>
          <p:nvSpPr>
            <p:cNvPr id="20" name="文字方塊 19">
              <a:extLst>
                <a:ext uri="{FF2B5EF4-FFF2-40B4-BE49-F238E27FC236}">
                  <a16:creationId xmlns:a16="http://schemas.microsoft.com/office/drawing/2014/main" id="{2AABA034-5A98-48BB-A86F-DCB109D167F7}"/>
                </a:ext>
              </a:extLst>
            </p:cNvPr>
            <p:cNvSpPr txBox="1"/>
            <p:nvPr/>
          </p:nvSpPr>
          <p:spPr>
            <a:xfrm>
              <a:off x="5796136" y="3645024"/>
              <a:ext cx="2160240" cy="41293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 酸 性 物 質</a:t>
              </a:r>
            </a:p>
          </p:txBody>
        </p:sp>
      </p:grpSp>
      <p:grpSp>
        <p:nvGrpSpPr>
          <p:cNvPr id="21" name="群組 20">
            <a:extLst>
              <a:ext uri="{FF2B5EF4-FFF2-40B4-BE49-F238E27FC236}">
                <a16:creationId xmlns:a16="http://schemas.microsoft.com/office/drawing/2014/main" id="{06F74D1A-0013-4253-8FD0-3340753955F9}"/>
              </a:ext>
            </a:extLst>
          </p:cNvPr>
          <p:cNvGrpSpPr/>
          <p:nvPr/>
        </p:nvGrpSpPr>
        <p:grpSpPr>
          <a:xfrm>
            <a:off x="3263331" y="3809571"/>
            <a:ext cx="6274937" cy="2179354"/>
            <a:chOff x="1403648" y="4221088"/>
            <a:chExt cx="6274937" cy="2179354"/>
          </a:xfrm>
        </p:grpSpPr>
        <p:pic>
          <p:nvPicPr>
            <p:cNvPr id="34" name="Picture 2" descr="D:\Users\pegyin\Desktop\Scientific Affair\BSBF\2012 Relaunch-Global\1\PlaqueEquation.jpg">
              <a:extLst>
                <a:ext uri="{FF2B5EF4-FFF2-40B4-BE49-F238E27FC236}">
                  <a16:creationId xmlns:a16="http://schemas.microsoft.com/office/drawing/2014/main" id="{61D7683E-628F-4E83-9B24-807BAEF69AD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810717" y="4221088"/>
              <a:ext cx="5867868" cy="21793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" name="文字方塊 34">
              <a:extLst>
                <a:ext uri="{FF2B5EF4-FFF2-40B4-BE49-F238E27FC236}">
                  <a16:creationId xmlns:a16="http://schemas.microsoft.com/office/drawing/2014/main" id="{ECBDBB94-1B89-4AAD-BAC1-F0A5CC76924B}"/>
                </a:ext>
              </a:extLst>
            </p:cNvPr>
            <p:cNvSpPr txBox="1"/>
            <p:nvPr/>
          </p:nvSpPr>
          <p:spPr>
            <a:xfrm>
              <a:off x="1403648" y="5661248"/>
              <a:ext cx="2088232" cy="41293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 酸 性 物 質</a:t>
              </a:r>
            </a:p>
          </p:txBody>
        </p:sp>
        <p:sp>
          <p:nvSpPr>
            <p:cNvPr id="36" name="文字方塊 35">
              <a:extLst>
                <a:ext uri="{FF2B5EF4-FFF2-40B4-BE49-F238E27FC236}">
                  <a16:creationId xmlns:a16="http://schemas.microsoft.com/office/drawing/2014/main" id="{E4F78672-2E96-4DCE-8623-258F6E77C37C}"/>
                </a:ext>
              </a:extLst>
            </p:cNvPr>
            <p:cNvSpPr txBox="1"/>
            <p:nvPr/>
          </p:nvSpPr>
          <p:spPr>
            <a:xfrm>
              <a:off x="3671900" y="5661248"/>
              <a:ext cx="1800200" cy="41293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  牙齒表面</a:t>
              </a:r>
            </a:p>
          </p:txBody>
        </p:sp>
        <p:sp>
          <p:nvSpPr>
            <p:cNvPr id="37" name="文字方塊 36">
              <a:extLst>
                <a:ext uri="{FF2B5EF4-FFF2-40B4-BE49-F238E27FC236}">
                  <a16:creationId xmlns:a16="http://schemas.microsoft.com/office/drawing/2014/main" id="{9D81A8D3-4FEE-4A00-A30B-A4046C8B4AAE}"/>
                </a:ext>
              </a:extLst>
            </p:cNvPr>
            <p:cNvSpPr txBox="1"/>
            <p:nvPr/>
          </p:nvSpPr>
          <p:spPr>
            <a:xfrm>
              <a:off x="5965130" y="5651532"/>
              <a:ext cx="1713455" cy="41293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   蛀  洞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2528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>
            <a:extLst>
              <a:ext uri="{FF2B5EF4-FFF2-40B4-BE49-F238E27FC236}">
                <a16:creationId xmlns:a16="http://schemas.microsoft.com/office/drawing/2014/main" id="{42A2D24A-1837-4E18-95DF-E44A4CAEA244}"/>
              </a:ext>
            </a:extLst>
          </p:cNvPr>
          <p:cNvSpPr txBox="1"/>
          <p:nvPr/>
        </p:nvSpPr>
        <p:spPr>
          <a:xfrm>
            <a:off x="954832" y="911150"/>
            <a:ext cx="1034129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7200" dirty="0">
                <a:latin typeface="標楷體" panose="03000509000000000000" pitchFamily="65" charset="-120"/>
                <a:ea typeface="標楷體" panose="03000509000000000000" pitchFamily="65" charset="-120"/>
              </a:rPr>
              <a:t>哪些食物</a:t>
            </a:r>
            <a:r>
              <a:rPr lang="zh-TW" altLang="en-US" sz="7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容易</a:t>
            </a:r>
            <a:r>
              <a:rPr lang="zh-TW" altLang="en-US" sz="7200" dirty="0">
                <a:latin typeface="標楷體" panose="03000509000000000000" pitchFamily="65" charset="-120"/>
                <a:ea typeface="標楷體" panose="03000509000000000000" pitchFamily="65" charset="-120"/>
              </a:rPr>
              <a:t>造成蛀牙？</a:t>
            </a:r>
            <a:endParaRPr lang="en-US" altLang="zh-TW" sz="7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0" name="Picture 2" descr="D:\Users\pegyin\Desktop\Scientific Affair\BSBF\2012 Relaunch-Global\2\gum drops.jpg">
            <a:extLst>
              <a:ext uri="{FF2B5EF4-FFF2-40B4-BE49-F238E27FC236}">
                <a16:creationId xmlns:a16="http://schemas.microsoft.com/office/drawing/2014/main" id="{CFD45517-DB63-4204-92D4-F7886AA58C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085" b="93316" l="3737" r="97160">
                        <a14:foregroundMark x1="24514" y1="45887" x2="24514" y2="45887"/>
                        <a14:foregroundMark x1="30717" y1="57455" x2="30717" y2="57455"/>
                        <a14:foregroundMark x1="24514" y1="61311" x2="24514" y2="61311"/>
                        <a14:foregroundMark x1="14948" y1="55527" x2="14948" y2="55527"/>
                        <a14:foregroundMark x1="21151" y1="37147" x2="21151" y2="37147"/>
                        <a14:foregroundMark x1="27952" y1="33290" x2="27952" y2="33290"/>
                        <a14:foregroundMark x1="34679" y1="53599" x2="34679" y2="53599"/>
                        <a14:foregroundMark x1="32436" y1="64267" x2="32436" y2="64267"/>
                        <a14:foregroundMark x1="83632" y1="52699" x2="83632" y2="52699"/>
                        <a14:foregroundMark x1="82511" y1="41003" x2="82511" y2="41003"/>
                        <a14:foregroundMark x1="85949" y1="56555" x2="85949" y2="56555"/>
                        <a14:foregroundMark x1="16368" y1="34319" x2="16368" y2="34319"/>
                        <a14:foregroundMark x1="16816" y1="30463" x2="16816" y2="30463"/>
                        <a14:foregroundMark x1="15022" y1="38946" x2="15022" y2="38946"/>
                        <a14:foregroundMark x1="21400" y1="60185" x2="21400" y2="601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7851" y="2085062"/>
            <a:ext cx="2550962" cy="1483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D:\Users\pegyin\Desktop\Scientific Affair\BSBF\2012 Relaunch-Global\2\soda.jpg">
            <a:extLst>
              <a:ext uri="{FF2B5EF4-FFF2-40B4-BE49-F238E27FC236}">
                <a16:creationId xmlns:a16="http://schemas.microsoft.com/office/drawing/2014/main" id="{2BCAE0CD-3719-4FE6-85F1-28C0242525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46" b="94699" l="2059" r="82059">
                        <a14:foregroundMark x1="46324" y1="18973" x2="46324" y2="18973"/>
                        <a14:foregroundMark x1="53750" y1="12444" x2="53750" y2="12444"/>
                        <a14:foregroundMark x1="66324" y1="8594" x2="66324" y2="8594"/>
                        <a14:foregroundMark x1="71397" y1="6864" x2="71397" y2="6864"/>
                        <a14:foregroundMark x1="62279" y1="8594" x2="62279" y2="8594"/>
                        <a14:foregroundMark x1="60000" y1="9431" x2="60000" y2="9431"/>
                        <a14:foregroundMark x1="56618" y1="9877" x2="56618" y2="9877"/>
                        <a14:foregroundMark x1="50368" y1="11607" x2="50368" y2="11607"/>
                        <a14:foregroundMark x1="48603" y1="12444" x2="48603" y2="12444"/>
                        <a14:foregroundMark x1="47500" y1="14174" x2="47500" y2="14174"/>
                        <a14:foregroundMark x1="47500" y1="14174" x2="47500" y2="14174"/>
                        <a14:foregroundMark x1="46912" y1="16797" x2="46912" y2="16797"/>
                        <a14:foregroundMark x1="46912" y1="19810" x2="46912" y2="19810"/>
                        <a14:foregroundMark x1="46324" y1="14174" x2="46324" y2="14174"/>
                        <a14:foregroundMark x1="48088" y1="12891" x2="48088" y2="12891"/>
                        <a14:foregroundMark x1="50882" y1="11607" x2="50882" y2="11607"/>
                        <a14:foregroundMark x1="51471" y1="10714" x2="51471" y2="10714"/>
                        <a14:foregroundMark x1="52647" y1="9431" x2="52647" y2="9431"/>
                        <a14:foregroundMark x1="52647" y1="9431" x2="52647" y2="9431"/>
                        <a14:foregroundMark x1="58309" y1="9431" x2="58309" y2="9431"/>
                        <a14:foregroundMark x1="61765" y1="8594" x2="61765" y2="8594"/>
                        <a14:foregroundMark x1="64044" y1="8594" x2="64044" y2="8594"/>
                        <a14:foregroundMark x1="67426" y1="7310" x2="67426" y2="7310"/>
                        <a14:foregroundMark x1="68603" y1="6864" x2="68603" y2="6864"/>
                        <a14:foregroundMark x1="46912" y1="21094" x2="46912" y2="210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844" y="3524154"/>
            <a:ext cx="1819310" cy="2617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D:\Users\pegyin\Desktop\Scientific Affair\BSBF\2012 Relaunch-Global\2\cookie.jpg">
            <a:extLst>
              <a:ext uri="{FF2B5EF4-FFF2-40B4-BE49-F238E27FC236}">
                <a16:creationId xmlns:a16="http://schemas.microsoft.com/office/drawing/2014/main" id="{D820BF64-402D-4731-A0DE-7B7C4B7D0B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261008">
            <a:off x="6956453" y="2241810"/>
            <a:ext cx="1494804" cy="1615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D:\Users\pegyin\Desktop\Scientific Affair\BSBF\2012 Relaunch-Global\2\cupcake.jpg">
            <a:extLst>
              <a:ext uri="{FF2B5EF4-FFF2-40B4-BE49-F238E27FC236}">
                <a16:creationId xmlns:a16="http://schemas.microsoft.com/office/drawing/2014/main" id="{D104270F-1004-4DCA-8F70-75AA3338DE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667" b="90000" l="4000" r="9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5784" y="1881135"/>
            <a:ext cx="2232834" cy="2084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D:\Users\pegyin\Desktop\Scientific Affair\BSBF\2012 Relaunch-Global\2\Potato chips [Converted].jpg">
            <a:extLst>
              <a:ext uri="{FF2B5EF4-FFF2-40B4-BE49-F238E27FC236}">
                <a16:creationId xmlns:a16="http://schemas.microsoft.com/office/drawing/2014/main" id="{8FA8FCE8-5BB9-4F55-A1CA-A0B231336B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79542" y="3679070"/>
            <a:ext cx="1999649" cy="2395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文字方塊 15">
            <a:extLst>
              <a:ext uri="{FF2B5EF4-FFF2-40B4-BE49-F238E27FC236}">
                <a16:creationId xmlns:a16="http://schemas.microsoft.com/office/drawing/2014/main" id="{635FCC19-CDAD-43CE-AD1C-9AC5092327EA}"/>
              </a:ext>
            </a:extLst>
          </p:cNvPr>
          <p:cNvSpPr txBox="1"/>
          <p:nvPr/>
        </p:nvSpPr>
        <p:spPr>
          <a:xfrm>
            <a:off x="7703855" y="3965313"/>
            <a:ext cx="3689684" cy="2004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TW" altLang="en-US" sz="4400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黏牙的零食 </a:t>
            </a:r>
            <a:endParaRPr lang="en-US" altLang="zh-TW" sz="4400" b="1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TW" altLang="en-US" sz="4400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碳酸飲料</a:t>
            </a:r>
          </a:p>
        </p:txBody>
      </p:sp>
    </p:spTree>
    <p:extLst>
      <p:ext uri="{BB962C8B-B14F-4D97-AF65-F5344CB8AC3E}">
        <p14:creationId xmlns:p14="http://schemas.microsoft.com/office/powerpoint/2010/main" val="103759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>
            <a:extLst>
              <a:ext uri="{FF2B5EF4-FFF2-40B4-BE49-F238E27FC236}">
                <a16:creationId xmlns:a16="http://schemas.microsoft.com/office/drawing/2014/main" id="{42A2D24A-1837-4E18-95DF-E44A4CAEA244}"/>
              </a:ext>
            </a:extLst>
          </p:cNvPr>
          <p:cNvSpPr txBox="1"/>
          <p:nvPr/>
        </p:nvSpPr>
        <p:spPr>
          <a:xfrm>
            <a:off x="629207" y="783226"/>
            <a:ext cx="1126462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7200" dirty="0">
                <a:latin typeface="標楷體" panose="03000509000000000000" pitchFamily="65" charset="-120"/>
                <a:ea typeface="標楷體" panose="03000509000000000000" pitchFamily="65" charset="-120"/>
              </a:rPr>
              <a:t>猜猜看，</a:t>
            </a:r>
            <a:r>
              <a:rPr lang="zh-TW" altLang="en-US" sz="7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潔牙四寶</a:t>
            </a:r>
            <a:r>
              <a:rPr lang="zh-TW" altLang="en-US" sz="7200" dirty="0">
                <a:latin typeface="標楷體" panose="03000509000000000000" pitchFamily="65" charset="-120"/>
                <a:ea typeface="標楷體" panose="03000509000000000000" pitchFamily="65" charset="-120"/>
              </a:rPr>
              <a:t>有哪些？</a:t>
            </a:r>
            <a:endParaRPr lang="en-US" altLang="zh-TW" sz="7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5" name="群組 4">
            <a:extLst>
              <a:ext uri="{FF2B5EF4-FFF2-40B4-BE49-F238E27FC236}">
                <a16:creationId xmlns:a16="http://schemas.microsoft.com/office/drawing/2014/main" id="{F0878999-7710-4098-907B-D6554D4EA5F3}"/>
              </a:ext>
            </a:extLst>
          </p:cNvPr>
          <p:cNvGrpSpPr/>
          <p:nvPr/>
        </p:nvGrpSpPr>
        <p:grpSpPr>
          <a:xfrm>
            <a:off x="3834693" y="2056052"/>
            <a:ext cx="1296144" cy="3931915"/>
            <a:chOff x="2771800" y="1801341"/>
            <a:chExt cx="1296144" cy="3931915"/>
          </a:xfrm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E3B1F84E-33E3-44DE-A65A-7238808FDF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71800" y="1801341"/>
              <a:ext cx="1147695" cy="34935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文字方塊 6">
              <a:extLst>
                <a:ext uri="{FF2B5EF4-FFF2-40B4-BE49-F238E27FC236}">
                  <a16:creationId xmlns:a16="http://schemas.microsoft.com/office/drawing/2014/main" id="{B883D9C9-40A8-4D26-934D-AE7AEB0A2BFD}"/>
                </a:ext>
              </a:extLst>
            </p:cNvPr>
            <p:cNvSpPr txBox="1"/>
            <p:nvPr/>
          </p:nvSpPr>
          <p:spPr>
            <a:xfrm>
              <a:off x="2849580" y="5320322"/>
              <a:ext cx="1218364" cy="4129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500"/>
                </a:lnSpc>
              </a:pPr>
              <a:r>
                <a:rPr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牙 刷</a:t>
              </a:r>
            </a:p>
          </p:txBody>
        </p:sp>
      </p:grpSp>
      <p:grpSp>
        <p:nvGrpSpPr>
          <p:cNvPr id="9" name="群組 8">
            <a:extLst>
              <a:ext uri="{FF2B5EF4-FFF2-40B4-BE49-F238E27FC236}">
                <a16:creationId xmlns:a16="http://schemas.microsoft.com/office/drawing/2014/main" id="{B00A2590-58BC-4C08-A2C0-5DCB14491D14}"/>
              </a:ext>
            </a:extLst>
          </p:cNvPr>
          <p:cNvGrpSpPr/>
          <p:nvPr/>
        </p:nvGrpSpPr>
        <p:grpSpPr>
          <a:xfrm>
            <a:off x="5375920" y="3108221"/>
            <a:ext cx="2564580" cy="2816528"/>
            <a:chOff x="3764249" y="2891326"/>
            <a:chExt cx="2564580" cy="2816528"/>
          </a:xfrm>
        </p:grpSpPr>
        <p:pic>
          <p:nvPicPr>
            <p:cNvPr id="10" name="Picture 4">
              <a:extLst>
                <a:ext uri="{FF2B5EF4-FFF2-40B4-BE49-F238E27FC236}">
                  <a16:creationId xmlns:a16="http://schemas.microsoft.com/office/drawing/2014/main" id="{57A47F42-C498-461E-BAF3-D861698978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98485" l="3750" r="96875">
                          <a14:foregroundMark x1="81875" y1="51515" x2="81875" y2="51515"/>
                          <a14:foregroundMark x1="86875" y1="36364" x2="86875" y2="36364"/>
                          <a14:foregroundMark x1="87500" y1="18182" x2="87500" y2="18182"/>
                          <a14:foregroundMark x1="81250" y1="17424" x2="81250" y2="17424"/>
                          <a14:foregroundMark x1="75625" y1="14394" x2="75625" y2="14394"/>
                          <a14:foregroundMark x1="83750" y1="61364" x2="83750" y2="6136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1022043">
              <a:off x="3764249" y="2891326"/>
              <a:ext cx="2564580" cy="22436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文字方塊 10">
              <a:extLst>
                <a:ext uri="{FF2B5EF4-FFF2-40B4-BE49-F238E27FC236}">
                  <a16:creationId xmlns:a16="http://schemas.microsoft.com/office/drawing/2014/main" id="{04F5ED61-7BA0-44BD-BC24-2A2EDA5B242A}"/>
                </a:ext>
              </a:extLst>
            </p:cNvPr>
            <p:cNvSpPr txBox="1"/>
            <p:nvPr/>
          </p:nvSpPr>
          <p:spPr>
            <a:xfrm>
              <a:off x="4433756" y="5294920"/>
              <a:ext cx="1218364" cy="4129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500"/>
                </a:lnSpc>
              </a:pPr>
              <a:r>
                <a:rPr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牙 線</a:t>
              </a:r>
            </a:p>
          </p:txBody>
        </p:sp>
      </p:grpSp>
      <p:grpSp>
        <p:nvGrpSpPr>
          <p:cNvPr id="12" name="群組 11">
            <a:extLst>
              <a:ext uri="{FF2B5EF4-FFF2-40B4-BE49-F238E27FC236}">
                <a16:creationId xmlns:a16="http://schemas.microsoft.com/office/drawing/2014/main" id="{F474F15D-AB2E-466F-A7CF-35A62A6A2F1A}"/>
              </a:ext>
            </a:extLst>
          </p:cNvPr>
          <p:cNvGrpSpPr/>
          <p:nvPr/>
        </p:nvGrpSpPr>
        <p:grpSpPr>
          <a:xfrm>
            <a:off x="8509535" y="2521369"/>
            <a:ext cx="1788823" cy="3375433"/>
            <a:chOff x="6300192" y="2341414"/>
            <a:chExt cx="1788823" cy="3375433"/>
          </a:xfrm>
        </p:grpSpPr>
        <p:pic>
          <p:nvPicPr>
            <p:cNvPr id="13" name="Picture 3">
              <a:extLst>
                <a:ext uri="{FF2B5EF4-FFF2-40B4-BE49-F238E27FC236}">
                  <a16:creationId xmlns:a16="http://schemas.microsoft.com/office/drawing/2014/main" id="{5AB11D5C-3BED-4B33-A759-9E2117ADDD5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300192" y="2341414"/>
              <a:ext cx="1788823" cy="26717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" name="文字方塊 13">
              <a:extLst>
                <a:ext uri="{FF2B5EF4-FFF2-40B4-BE49-F238E27FC236}">
                  <a16:creationId xmlns:a16="http://schemas.microsoft.com/office/drawing/2014/main" id="{D7E61EF9-F69E-4A75-BEE9-A1152D85E6D7}"/>
                </a:ext>
              </a:extLst>
            </p:cNvPr>
            <p:cNvSpPr txBox="1"/>
            <p:nvPr/>
          </p:nvSpPr>
          <p:spPr>
            <a:xfrm>
              <a:off x="6300192" y="5303913"/>
              <a:ext cx="1753998" cy="4129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500"/>
                </a:lnSpc>
              </a:pPr>
              <a:r>
                <a:rPr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含氟漱口水</a:t>
              </a:r>
            </a:p>
          </p:txBody>
        </p:sp>
      </p:grpSp>
      <p:grpSp>
        <p:nvGrpSpPr>
          <p:cNvPr id="15" name="群組 14">
            <a:extLst>
              <a:ext uri="{FF2B5EF4-FFF2-40B4-BE49-F238E27FC236}">
                <a16:creationId xmlns:a16="http://schemas.microsoft.com/office/drawing/2014/main" id="{D9A6E1A6-4827-4B96-9E0C-9D1AD720D5A0}"/>
              </a:ext>
            </a:extLst>
          </p:cNvPr>
          <p:cNvGrpSpPr/>
          <p:nvPr/>
        </p:nvGrpSpPr>
        <p:grpSpPr>
          <a:xfrm>
            <a:off x="1553405" y="2001537"/>
            <a:ext cx="1619111" cy="4012452"/>
            <a:chOff x="1111298" y="1746826"/>
            <a:chExt cx="1619111" cy="4012452"/>
          </a:xfrm>
        </p:grpSpPr>
        <p:sp>
          <p:nvSpPr>
            <p:cNvPr id="16" name="文字方塊 15">
              <a:extLst>
                <a:ext uri="{FF2B5EF4-FFF2-40B4-BE49-F238E27FC236}">
                  <a16:creationId xmlns:a16="http://schemas.microsoft.com/office/drawing/2014/main" id="{5D6614A8-D49A-47C2-A61F-6D3B861DB2F4}"/>
                </a:ext>
              </a:extLst>
            </p:cNvPr>
            <p:cNvSpPr txBox="1"/>
            <p:nvPr/>
          </p:nvSpPr>
          <p:spPr>
            <a:xfrm>
              <a:off x="1111298" y="5346344"/>
              <a:ext cx="1619111" cy="4129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500"/>
                </a:lnSpc>
              </a:pPr>
              <a:r>
                <a:rPr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含氟牙膏</a:t>
              </a:r>
            </a:p>
          </p:txBody>
        </p:sp>
        <p:pic>
          <p:nvPicPr>
            <p:cNvPr id="17" name="Picture 9">
              <a:extLst>
                <a:ext uri="{FF2B5EF4-FFF2-40B4-BE49-F238E27FC236}">
                  <a16:creationId xmlns:a16="http://schemas.microsoft.com/office/drawing/2014/main" id="{8AE92D22-1EE2-4E6D-AE16-AEF03AF0C1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107659" y="2898799"/>
              <a:ext cx="3626390" cy="1322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id="{51808781-CE7B-4D2C-BC7B-840AFA274F57}"/>
              </a:ext>
            </a:extLst>
          </p:cNvPr>
          <p:cNvSpPr/>
          <p:nvPr/>
        </p:nvSpPr>
        <p:spPr>
          <a:xfrm>
            <a:off x="2041563" y="3014804"/>
            <a:ext cx="642796" cy="20224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07150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>
            <a:extLst>
              <a:ext uri="{FF2B5EF4-FFF2-40B4-BE49-F238E27FC236}">
                <a16:creationId xmlns:a16="http://schemas.microsoft.com/office/drawing/2014/main" id="{42A2D24A-1837-4E18-95DF-E44A4CAEA244}"/>
              </a:ext>
            </a:extLst>
          </p:cNvPr>
          <p:cNvSpPr txBox="1"/>
          <p:nvPr/>
        </p:nvSpPr>
        <p:spPr>
          <a:xfrm>
            <a:off x="917965" y="783226"/>
            <a:ext cx="618630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7200" dirty="0">
                <a:latin typeface="標楷體" panose="03000509000000000000" pitchFamily="65" charset="-120"/>
                <a:ea typeface="標楷體" panose="03000509000000000000" pitchFamily="65" charset="-120"/>
              </a:rPr>
              <a:t>預防蛀牙</a:t>
            </a:r>
            <a:r>
              <a:rPr lang="en-US" altLang="zh-TW" sz="7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en-US" sz="7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重點</a:t>
            </a:r>
            <a:endParaRPr lang="en-US" altLang="zh-TW" sz="7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20" name="Picture 10" descr="... 刷牙3次以上、在饭后3分钟以内、每次刷牙3分钟以上">
            <a:extLst>
              <a:ext uri="{FF2B5EF4-FFF2-40B4-BE49-F238E27FC236}">
                <a16:creationId xmlns:a16="http://schemas.microsoft.com/office/drawing/2014/main" id="{2743337D-0C46-4FA6-8F6B-2015C84283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1316" y="3240504"/>
            <a:ext cx="33909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BBC65925-72C5-4969-A3BE-C4146BCB3090}"/>
              </a:ext>
            </a:extLst>
          </p:cNvPr>
          <p:cNvSpPr/>
          <p:nvPr/>
        </p:nvSpPr>
        <p:spPr>
          <a:xfrm>
            <a:off x="776037" y="2434563"/>
            <a:ext cx="6616165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每天在</a:t>
            </a:r>
            <a:r>
              <a:rPr lang="zh-TW" altLang="en-US" sz="3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飯後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及</a:t>
            </a:r>
            <a:r>
              <a:rPr lang="zh-TW" altLang="en-US" sz="3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睡前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刷牙和</a:t>
            </a:r>
            <a:r>
              <a:rPr lang="zh-TW" altLang="en-US" sz="3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用牙線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413613F-43CF-408A-A408-D09B6EDB2C83}"/>
              </a:ext>
            </a:extLst>
          </p:cNvPr>
          <p:cNvSpPr/>
          <p:nvPr/>
        </p:nvSpPr>
        <p:spPr>
          <a:xfrm>
            <a:off x="3458808" y="3855979"/>
            <a:ext cx="2954655" cy="49834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zh-TW" altLang="en-US" sz="5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少吃</a:t>
            </a: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零食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417B4EF-CEA5-45FD-AE83-5C160C5FA622}"/>
              </a:ext>
            </a:extLst>
          </p:cNvPr>
          <p:cNvSpPr/>
          <p:nvPr/>
        </p:nvSpPr>
        <p:spPr>
          <a:xfrm>
            <a:off x="1789892" y="5487585"/>
            <a:ext cx="5724644" cy="4983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每</a:t>
            </a:r>
            <a:r>
              <a:rPr lang="zh-TW" altLang="en-US" sz="5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半年</a:t>
            </a: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定期看牙醫</a:t>
            </a:r>
          </a:p>
        </p:txBody>
      </p:sp>
    </p:spTree>
    <p:extLst>
      <p:ext uri="{BB962C8B-B14F-4D97-AF65-F5344CB8AC3E}">
        <p14:creationId xmlns:p14="http://schemas.microsoft.com/office/powerpoint/2010/main" val="36622884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>
            <a:extLst>
              <a:ext uri="{FF2B5EF4-FFF2-40B4-BE49-F238E27FC236}">
                <a16:creationId xmlns:a16="http://schemas.microsoft.com/office/drawing/2014/main" id="{42A2D24A-1837-4E18-95DF-E44A4CAEA244}"/>
              </a:ext>
            </a:extLst>
          </p:cNvPr>
          <p:cNvSpPr txBox="1"/>
          <p:nvPr/>
        </p:nvSpPr>
        <p:spPr>
          <a:xfrm>
            <a:off x="917965" y="783226"/>
            <a:ext cx="618630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7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333</a:t>
            </a:r>
            <a:r>
              <a:rPr lang="zh-TW" altLang="en-US" sz="7200" dirty="0">
                <a:latin typeface="標楷體" panose="03000509000000000000" pitchFamily="65" charset="-120"/>
                <a:ea typeface="標楷體" panose="03000509000000000000" pitchFamily="65" charset="-120"/>
              </a:rPr>
              <a:t>黃金刷牙法</a:t>
            </a:r>
            <a:endParaRPr lang="en-US" altLang="zh-TW" sz="7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20" name="Picture 10" descr="... 刷牙3次以上、在饭后3分钟以内、每次刷牙3分钟以上">
            <a:extLst>
              <a:ext uri="{FF2B5EF4-FFF2-40B4-BE49-F238E27FC236}">
                <a16:creationId xmlns:a16="http://schemas.microsoft.com/office/drawing/2014/main" id="{2743337D-0C46-4FA6-8F6B-2015C84283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1316" y="3240504"/>
            <a:ext cx="33909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426AF08B-13DD-4047-98EB-5AF0CA313274}"/>
              </a:ext>
            </a:extLst>
          </p:cNvPr>
          <p:cNvSpPr/>
          <p:nvPr/>
        </p:nvSpPr>
        <p:spPr>
          <a:xfrm>
            <a:off x="789419" y="2145805"/>
            <a:ext cx="6840648" cy="3685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每天</a:t>
            </a:r>
            <a:r>
              <a:rPr lang="zh-TW" altLang="en-US" sz="5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三餐後</a:t>
            </a: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都刷牙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用餐後</a:t>
            </a:r>
            <a:r>
              <a:rPr lang="zh-TW" altLang="en-US" sz="5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３分鐘內</a:t>
            </a: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刷牙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每次刷牙</a:t>
            </a:r>
            <a:r>
              <a:rPr lang="zh-TW" altLang="en-US" sz="5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至少３分鐘</a:t>
            </a:r>
          </a:p>
        </p:txBody>
      </p:sp>
    </p:spTree>
    <p:extLst>
      <p:ext uri="{BB962C8B-B14F-4D97-AF65-F5344CB8AC3E}">
        <p14:creationId xmlns:p14="http://schemas.microsoft.com/office/powerpoint/2010/main" val="37215335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>
            <a:extLst>
              <a:ext uri="{FF2B5EF4-FFF2-40B4-BE49-F238E27FC236}">
                <a16:creationId xmlns:a16="http://schemas.microsoft.com/office/drawing/2014/main" id="{42A2D24A-1837-4E18-95DF-E44A4CAEA244}"/>
              </a:ext>
            </a:extLst>
          </p:cNvPr>
          <p:cNvSpPr txBox="1"/>
          <p:nvPr/>
        </p:nvSpPr>
        <p:spPr>
          <a:xfrm>
            <a:off x="1007809" y="516401"/>
            <a:ext cx="48013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7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貝氏</a:t>
            </a:r>
            <a:r>
              <a:rPr lang="zh-TW" altLang="en-US" sz="7200" dirty="0">
                <a:latin typeface="標楷體" panose="03000509000000000000" pitchFamily="65" charset="-120"/>
                <a:ea typeface="標楷體" panose="03000509000000000000" pitchFamily="65" charset="-120"/>
              </a:rPr>
              <a:t>刷牙法</a:t>
            </a:r>
            <a:endParaRPr lang="en-US" altLang="zh-TW" sz="7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20" name="Picture 10" descr="... 刷牙3次以上、在饭后3分钟以内、每次刷牙3分钟以上">
            <a:extLst>
              <a:ext uri="{FF2B5EF4-FFF2-40B4-BE49-F238E27FC236}">
                <a16:creationId xmlns:a16="http://schemas.microsoft.com/office/drawing/2014/main" id="{2743337D-0C46-4FA6-8F6B-2015C84283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7678" y="3699309"/>
            <a:ext cx="2648470" cy="2231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圖片 1">
            <a:hlinkClick r:id="rId4"/>
            <a:extLst>
              <a:ext uri="{FF2B5EF4-FFF2-40B4-BE49-F238E27FC236}">
                <a16:creationId xmlns:a16="http://schemas.microsoft.com/office/drawing/2014/main" id="{B82E6F0D-6997-4462-841F-28FD75AC61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8638" y="1725527"/>
            <a:ext cx="8363120" cy="505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6917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>
            <a:extLst>
              <a:ext uri="{FF2B5EF4-FFF2-40B4-BE49-F238E27FC236}">
                <a16:creationId xmlns:a16="http://schemas.microsoft.com/office/drawing/2014/main" id="{42A2D24A-1837-4E18-95DF-E44A4CAEA244}"/>
              </a:ext>
            </a:extLst>
          </p:cNvPr>
          <p:cNvSpPr txBox="1"/>
          <p:nvPr/>
        </p:nvSpPr>
        <p:spPr>
          <a:xfrm>
            <a:off x="1007809" y="516401"/>
            <a:ext cx="664797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7200" dirty="0">
                <a:latin typeface="標楷體" panose="03000509000000000000" pitchFamily="65" charset="-120"/>
                <a:ea typeface="標楷體" panose="03000509000000000000" pitchFamily="65" charset="-120"/>
              </a:rPr>
              <a:t>高年級</a:t>
            </a:r>
            <a:r>
              <a:rPr lang="zh-TW" altLang="en-US" sz="7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使用牙線</a:t>
            </a:r>
            <a:endParaRPr lang="en-US" altLang="zh-TW" sz="72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20" name="Picture 10" descr="... 刷牙3次以上、在饭后3分钟以内、每次刷牙3分钟以上">
            <a:extLst>
              <a:ext uri="{FF2B5EF4-FFF2-40B4-BE49-F238E27FC236}">
                <a16:creationId xmlns:a16="http://schemas.microsoft.com/office/drawing/2014/main" id="{2743337D-0C46-4FA6-8F6B-2015C84283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8428" y="3757060"/>
            <a:ext cx="2648470" cy="2231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圖片 2">
            <a:hlinkClick r:id="rId4"/>
            <a:extLst>
              <a:ext uri="{FF2B5EF4-FFF2-40B4-BE49-F238E27FC236}">
                <a16:creationId xmlns:a16="http://schemas.microsoft.com/office/drawing/2014/main" id="{96044A89-3254-438B-B72D-3EAF595EC4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9995" y="1798147"/>
            <a:ext cx="8298576" cy="4930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8641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0" descr="... 刷牙3次以上、在饭后3分钟以内、每次刷牙3分钟以上">
            <a:extLst>
              <a:ext uri="{FF2B5EF4-FFF2-40B4-BE49-F238E27FC236}">
                <a16:creationId xmlns:a16="http://schemas.microsoft.com/office/drawing/2014/main" id="{2743337D-0C46-4FA6-8F6B-2015C84283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2665" y="939799"/>
            <a:ext cx="2648470" cy="2231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BA8E9F8-34DA-4D31-AC25-F5FD0AFE2237}"/>
              </a:ext>
            </a:extLst>
          </p:cNvPr>
          <p:cNvSpPr/>
          <p:nvPr/>
        </p:nvSpPr>
        <p:spPr>
          <a:xfrm>
            <a:off x="644892" y="736087"/>
            <a:ext cx="10876548" cy="752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zh-TW" altLang="zh-TW" sz="3200" b="1" kern="100" dirty="0"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桃園市</a:t>
            </a:r>
            <a:r>
              <a:rPr lang="en-US" altLang="zh-TW" sz="3200" b="1" kern="100" dirty="0"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113</a:t>
            </a:r>
            <a:r>
              <a:rPr lang="zh-TW" altLang="zh-TW" sz="3200" b="1" kern="100" dirty="0"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學年度「口腔衛生」海報設計比賽</a:t>
            </a:r>
            <a:r>
              <a:rPr lang="en-US" altLang="zh-TW" sz="3200" b="1" kern="100" dirty="0"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      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062B307-4C04-47EF-A59A-706071D48C63}"/>
              </a:ext>
            </a:extLst>
          </p:cNvPr>
          <p:cNvSpPr/>
          <p:nvPr/>
        </p:nvSpPr>
        <p:spPr>
          <a:xfrm>
            <a:off x="768457" y="1615089"/>
            <a:ext cx="7891514" cy="224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zh-TW" altLang="zh-TW" sz="2400" kern="100" dirty="0"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各位老師好，為培養親師生口腔衛生教育核心能力，增強學生對口腔衛生議題的認知，建立正確維護口腔衛生的觀念，因此透過學藝競賽宣導視力保健之觀念，鼓勵學生參加「口腔衛生」海報設計比賽。</a:t>
            </a:r>
            <a:endParaRPr lang="zh-TW" altLang="zh-TW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1D5842D-9F92-4001-85D8-FEFDEC731B59}"/>
              </a:ext>
            </a:extLst>
          </p:cNvPr>
          <p:cNvSpPr/>
          <p:nvPr/>
        </p:nvSpPr>
        <p:spPr>
          <a:xfrm>
            <a:off x="996076" y="3972338"/>
            <a:ext cx="7436275" cy="2541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zh-TW" altLang="zh-TW" kern="100" dirty="0"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【以下為參賽注意事項】</a:t>
            </a:r>
            <a:endParaRPr lang="zh-TW" altLang="zh-TW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zh-TW" altLang="zh-TW" b="1" kern="100" dirty="0"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詳細作品格式請參閱附件</a:t>
            </a:r>
            <a:r>
              <a:rPr lang="zh-TW" altLang="zh-TW" kern="100" dirty="0"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zh-TW" altLang="zh-TW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zh-TW" altLang="zh-TW" b="1" kern="100" dirty="0"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校內評選</a:t>
            </a:r>
            <a:r>
              <a:rPr lang="zh-TW" altLang="zh-TW" kern="100" dirty="0"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：由於每校每組</a:t>
            </a:r>
            <a:r>
              <a:rPr lang="en-US" altLang="zh-TW" kern="100" dirty="0"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zh-TW" kern="100" dirty="0"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中、高年級</a:t>
            </a:r>
            <a:r>
              <a:rPr lang="en-US" altLang="zh-TW" kern="100" dirty="0"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zh-TW" kern="100" dirty="0">
                <a:solidFill>
                  <a:srgbClr val="FF000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送件以各</a:t>
            </a:r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zh-TW" altLang="zh-TW" kern="100" dirty="0">
                <a:solidFill>
                  <a:srgbClr val="FF000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件為上限，共</a:t>
            </a:r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lang="zh-TW" altLang="zh-TW" kern="100" dirty="0">
                <a:solidFill>
                  <a:srgbClr val="FF000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件</a:t>
            </a:r>
            <a:r>
              <a:rPr lang="zh-TW" altLang="zh-TW" kern="100" dirty="0"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，因此校內會先進行評選，擇優送件。</a:t>
            </a:r>
            <a:endParaRPr lang="zh-TW" altLang="zh-TW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zh-TW" altLang="zh-TW" b="1" kern="100" dirty="0"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學校統一收件日期</a:t>
            </a:r>
            <a:r>
              <a:rPr lang="zh-TW" altLang="zh-TW" kern="100" dirty="0"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114</a:t>
            </a:r>
            <a:r>
              <a:rPr lang="zh-TW" altLang="zh-TW" kern="100" dirty="0">
                <a:solidFill>
                  <a:srgbClr val="FF000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lang="zh-TW" altLang="zh-TW" kern="100" dirty="0">
                <a:solidFill>
                  <a:srgbClr val="FF000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27</a:t>
            </a:r>
            <a:r>
              <a:rPr lang="zh-TW" altLang="zh-TW" kern="100" dirty="0">
                <a:solidFill>
                  <a:srgbClr val="FF000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日。</a:t>
            </a:r>
            <a:endParaRPr lang="zh-TW" altLang="zh-TW" sz="1600" kern="100" dirty="0">
              <a:solidFill>
                <a:srgbClr val="FF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zh-TW" altLang="zh-TW" b="1" dirty="0">
                <a:ea typeface="標楷體" panose="03000509000000000000" pitchFamily="65" charset="-120"/>
                <a:cs typeface="Times New Roman" panose="02020603050405020304" pitchFamily="18" charset="0"/>
              </a:rPr>
              <a:t>★☆★參加者可參加抽獎，獲得精美小禮</a:t>
            </a:r>
            <a:r>
              <a:rPr lang="en-US" altLang="zh-TW" b="1" dirty="0"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zh-TW" altLang="zh-TW" b="1" dirty="0">
                <a:ea typeface="標楷體" panose="03000509000000000000" pitchFamily="65" charset="-120"/>
                <a:cs typeface="Times New Roman" panose="02020603050405020304" pitchFamily="18" charset="0"/>
              </a:rPr>
              <a:t>份</a:t>
            </a:r>
            <a:r>
              <a:rPr lang="en-US" altLang="zh-TW" b="1" dirty="0"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zh-TW" b="1" dirty="0">
                <a:ea typeface="標楷體" panose="03000509000000000000" pitchFamily="65" charset="-120"/>
                <a:cs typeface="Times New Roman" panose="02020603050405020304" pitchFamily="18" charset="0"/>
              </a:rPr>
              <a:t>共</a:t>
            </a:r>
            <a:r>
              <a:rPr lang="en-US" altLang="zh-TW" b="1" dirty="0">
                <a:ea typeface="標楷體" panose="03000509000000000000" pitchFamily="65" charset="-120"/>
                <a:cs typeface="Times New Roman" panose="02020603050405020304" pitchFamily="18" charset="0"/>
              </a:rPr>
              <a:t>10</a:t>
            </a:r>
            <a:r>
              <a:rPr lang="zh-TW" altLang="zh-TW" b="1" dirty="0">
                <a:ea typeface="標楷體" panose="03000509000000000000" pitchFamily="65" charset="-120"/>
                <a:cs typeface="Times New Roman" panose="02020603050405020304" pitchFamily="18" charset="0"/>
              </a:rPr>
              <a:t>名</a:t>
            </a:r>
            <a:r>
              <a:rPr lang="en-US" altLang="zh-TW" b="1" dirty="0"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zh-TW" b="1" dirty="0">
                <a:ea typeface="標楷體" panose="03000509000000000000" pitchFamily="65" charset="-120"/>
                <a:cs typeface="Times New Roman" panose="02020603050405020304" pitchFamily="18" charset="0"/>
              </a:rPr>
              <a:t>★☆★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238192134"/>
      </p:ext>
    </p:extLst>
  </p:cSld>
  <p:clrMapOvr>
    <a:masterClrMapping/>
  </p:clrMapOvr>
</p:sld>
</file>

<file path=ppt/theme/theme1.xml><?xml version="1.0" encoding="utf-8"?>
<a:theme xmlns:a="http://schemas.openxmlformats.org/drawingml/2006/main" name="框架">
  <a:themeElements>
    <a:clrScheme name="框架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框架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框架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框架</Template>
  <TotalTime>367</TotalTime>
  <Words>485</Words>
  <Application>Microsoft Office PowerPoint</Application>
  <PresentationFormat>寬螢幕</PresentationFormat>
  <Paragraphs>85</Paragraphs>
  <Slides>16</Slides>
  <Notes>13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16</vt:i4>
      </vt:variant>
    </vt:vector>
  </HeadingPairs>
  <TitlesOfParts>
    <vt:vector size="26" baseType="lpstr">
      <vt:lpstr>微軟正黑體</vt:lpstr>
      <vt:lpstr>新細明體</vt:lpstr>
      <vt:lpstr>標楷體</vt:lpstr>
      <vt:lpstr>Arial</vt:lpstr>
      <vt:lpstr>Calibri</vt:lpstr>
      <vt:lpstr>Corbel</vt:lpstr>
      <vt:lpstr>Times New Roman</vt:lpstr>
      <vt:lpstr>Wingdings</vt:lpstr>
      <vt:lpstr>Wingdings 2</vt:lpstr>
      <vt:lpstr>框架</vt:lpstr>
      <vt:lpstr>健康生活， 從「齒」開始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天天勤潔牙， 健康好口腔！</dc:title>
  <dc:creator>教學組專用電腦</dc:creator>
  <cp:lastModifiedBy>教學組專用電腦</cp:lastModifiedBy>
  <cp:revision>16</cp:revision>
  <dcterms:created xsi:type="dcterms:W3CDTF">2023-11-28T01:54:38Z</dcterms:created>
  <dcterms:modified xsi:type="dcterms:W3CDTF">2024-12-03T03:34:10Z</dcterms:modified>
</cp:coreProperties>
</file>