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65" r:id="rId14"/>
  </p:sldIdLst>
  <p:sldSz cx="18288000" cy="10287000"/>
  <p:notesSz cx="6858000" cy="9144000"/>
  <p:embeddedFontLst>
    <p:embeddedFont>
      <p:font typeface="文鼎標楷注音" panose="020B0602010101010101" pitchFamily="34" charset="-120"/>
      <p:regular r:id="rId15"/>
    </p:embeddedFont>
    <p:embeddedFont>
      <p:font typeface="文鼎標楷注音破音一" panose="020B0602010101010101" pitchFamily="34" charset="-120"/>
      <p:regular r:id="rId16"/>
    </p:embeddedFont>
    <p:embeddedFont>
      <p:font typeface="文鼎標楷注音破音二" panose="020B0602010101010101" pitchFamily="34" charset="-120"/>
      <p:regular r:id="rId17"/>
    </p:embeddedFont>
    <p:embeddedFont>
      <p:font typeface="書法中楷（注音一）" panose="02010609010101010101" pitchFamily="49" charset="-120"/>
      <p:regular r:id="rId18"/>
    </p:embeddedFont>
    <p:embeddedFont>
      <p:font typeface="華康魏碑體" panose="02010609010101010101" pitchFamily="49" charset="-120"/>
      <p:regular r:id="rId19"/>
    </p:embeddedFont>
    <p:embeddedFont>
      <p:font typeface="標楷體" panose="03000509000000000000" pitchFamily="65" charset="-120"/>
      <p:regular r:id="rId20"/>
    </p:embeddedFon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Caveat Brush" panose="02020500000000000000" charset="0"/>
      <p:regular r:id="rId25"/>
    </p:embeddedFont>
    <p:embeddedFont>
      <p:font typeface="Glacial Indifference Bold" panose="02020500000000000000" charset="0"/>
      <p:regular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1" d="100"/>
          <a:sy n="71" d="100"/>
        </p:scale>
        <p:origin x="71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8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4.svg"/><Relationship Id="rId3" Type="http://schemas.openxmlformats.org/officeDocument/2006/relationships/image" Target="../media/image6.svg"/><Relationship Id="rId7" Type="http://schemas.openxmlformats.org/officeDocument/2006/relationships/image" Target="../media/image12.svg"/><Relationship Id="rId12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16.svg"/><Relationship Id="rId5" Type="http://schemas.openxmlformats.org/officeDocument/2006/relationships/image" Target="../media/image10.sv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8.svg"/><Relationship Id="rId7" Type="http://schemas.openxmlformats.org/officeDocument/2006/relationships/image" Target="../media/image22.svg"/><Relationship Id="rId12" Type="http://schemas.openxmlformats.org/officeDocument/2006/relationships/image" Target="../media/image2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image" Target="../media/image4.svg"/><Relationship Id="rId5" Type="http://schemas.openxmlformats.org/officeDocument/2006/relationships/image" Target="../media/image20.svg"/><Relationship Id="rId10" Type="http://schemas.openxmlformats.org/officeDocument/2006/relationships/image" Target="../media/image3.png"/><Relationship Id="rId4" Type="http://schemas.openxmlformats.org/officeDocument/2006/relationships/image" Target="../media/image19.png"/><Relationship Id="rId9" Type="http://schemas.openxmlformats.org/officeDocument/2006/relationships/image" Target="../media/image6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29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7" Type="http://schemas.openxmlformats.org/officeDocument/2006/relationships/image" Target="../media/image4.sv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33.svg"/><Relationship Id="rId7" Type="http://schemas.openxmlformats.org/officeDocument/2006/relationships/image" Target="../media/image4.sv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35.svg"/><Relationship Id="rId4" Type="http://schemas.openxmlformats.org/officeDocument/2006/relationships/image" Target="../media/image34.png"/><Relationship Id="rId9" Type="http://schemas.openxmlformats.org/officeDocument/2006/relationships/image" Target="../media/image6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33.svg"/><Relationship Id="rId7" Type="http://schemas.openxmlformats.org/officeDocument/2006/relationships/image" Target="../media/image4.sv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35.svg"/><Relationship Id="rId4" Type="http://schemas.openxmlformats.org/officeDocument/2006/relationships/image" Target="../media/image34.png"/><Relationship Id="rId9" Type="http://schemas.openxmlformats.org/officeDocument/2006/relationships/image" Target="../media/image6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33.svg"/><Relationship Id="rId7" Type="http://schemas.openxmlformats.org/officeDocument/2006/relationships/image" Target="../media/image4.sv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35.svg"/><Relationship Id="rId4" Type="http://schemas.openxmlformats.org/officeDocument/2006/relationships/image" Target="../media/image34.png"/><Relationship Id="rId9" Type="http://schemas.openxmlformats.org/officeDocument/2006/relationships/image" Target="../media/image6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33.svg"/><Relationship Id="rId7" Type="http://schemas.openxmlformats.org/officeDocument/2006/relationships/image" Target="../media/image4.sv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35.svg"/><Relationship Id="rId10" Type="http://schemas.openxmlformats.org/officeDocument/2006/relationships/image" Target="../media/image36.png"/><Relationship Id="rId4" Type="http://schemas.openxmlformats.org/officeDocument/2006/relationships/image" Target="../media/image34.png"/><Relationship Id="rId9" Type="http://schemas.openxmlformats.org/officeDocument/2006/relationships/image" Target="../media/image6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44.svg"/><Relationship Id="rId3" Type="http://schemas.openxmlformats.org/officeDocument/2006/relationships/image" Target="../media/image38.svg"/><Relationship Id="rId7" Type="http://schemas.openxmlformats.org/officeDocument/2006/relationships/image" Target="../media/image4.svg"/><Relationship Id="rId12" Type="http://schemas.openxmlformats.org/officeDocument/2006/relationships/image" Target="../media/image4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42.svg"/><Relationship Id="rId5" Type="http://schemas.openxmlformats.org/officeDocument/2006/relationships/image" Target="../media/image40.svg"/><Relationship Id="rId10" Type="http://schemas.openxmlformats.org/officeDocument/2006/relationships/image" Target="../media/image41.png"/><Relationship Id="rId4" Type="http://schemas.openxmlformats.org/officeDocument/2006/relationships/image" Target="../media/image39.png"/><Relationship Id="rId9" Type="http://schemas.openxmlformats.org/officeDocument/2006/relationships/image" Target="../media/image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927016" y="980869"/>
            <a:ext cx="3343012" cy="3093805"/>
          </a:xfrm>
          <a:custGeom>
            <a:avLst/>
            <a:gdLst/>
            <a:ahLst/>
            <a:cxnLst/>
            <a:rect l="l" t="t" r="r" b="b"/>
            <a:pathLst>
              <a:path w="3343012" h="3093805">
                <a:moveTo>
                  <a:pt x="0" y="0"/>
                </a:moveTo>
                <a:lnTo>
                  <a:pt x="3343012" y="0"/>
                </a:lnTo>
                <a:lnTo>
                  <a:pt x="3343012" y="3093805"/>
                </a:lnTo>
                <a:lnTo>
                  <a:pt x="0" y="309380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1591973">
            <a:off x="-1623706" y="-2753677"/>
            <a:ext cx="7315200" cy="3855720"/>
          </a:xfrm>
          <a:custGeom>
            <a:avLst/>
            <a:gdLst/>
            <a:ahLst/>
            <a:cxnLst/>
            <a:rect l="l" t="t" r="r" b="b"/>
            <a:pathLst>
              <a:path w="7315200" h="3855720">
                <a:moveTo>
                  <a:pt x="0" y="0"/>
                </a:moveTo>
                <a:lnTo>
                  <a:pt x="7315200" y="0"/>
                </a:lnTo>
                <a:lnTo>
                  <a:pt x="7315200" y="3855720"/>
                </a:lnTo>
                <a:lnTo>
                  <a:pt x="0" y="385572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1591973" flipH="1" flipV="1">
            <a:off x="12364631" y="8895964"/>
            <a:ext cx="7315200" cy="3855720"/>
          </a:xfrm>
          <a:custGeom>
            <a:avLst/>
            <a:gdLst/>
            <a:ahLst/>
            <a:cxnLst/>
            <a:rect l="l" t="t" r="r" b="b"/>
            <a:pathLst>
              <a:path w="7315200" h="3855720">
                <a:moveTo>
                  <a:pt x="7315200" y="3855720"/>
                </a:moveTo>
                <a:lnTo>
                  <a:pt x="0" y="3855720"/>
                </a:lnTo>
                <a:lnTo>
                  <a:pt x="0" y="0"/>
                </a:lnTo>
                <a:lnTo>
                  <a:pt x="7315200" y="0"/>
                </a:lnTo>
                <a:lnTo>
                  <a:pt x="7315200" y="385572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364722">
            <a:off x="308373" y="7373453"/>
            <a:ext cx="1913382" cy="4114800"/>
          </a:xfrm>
          <a:custGeom>
            <a:avLst/>
            <a:gdLst/>
            <a:ahLst/>
            <a:cxnLst/>
            <a:rect l="l" t="t" r="r" b="b"/>
            <a:pathLst>
              <a:path w="1913382" h="4114800">
                <a:moveTo>
                  <a:pt x="0" y="0"/>
                </a:moveTo>
                <a:lnTo>
                  <a:pt x="1913382" y="0"/>
                </a:lnTo>
                <a:lnTo>
                  <a:pt x="191338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flipH="1">
            <a:off x="13275590" y="1153447"/>
            <a:ext cx="2339991" cy="2165556"/>
          </a:xfrm>
          <a:custGeom>
            <a:avLst/>
            <a:gdLst/>
            <a:ahLst/>
            <a:cxnLst/>
            <a:rect l="l" t="t" r="r" b="b"/>
            <a:pathLst>
              <a:path w="2339991" h="2165556">
                <a:moveTo>
                  <a:pt x="2339991" y="0"/>
                </a:moveTo>
                <a:lnTo>
                  <a:pt x="0" y="0"/>
                </a:lnTo>
                <a:lnTo>
                  <a:pt x="0" y="2165555"/>
                </a:lnTo>
                <a:lnTo>
                  <a:pt x="2339991" y="2165555"/>
                </a:lnTo>
                <a:lnTo>
                  <a:pt x="2339991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9572190">
            <a:off x="16285963" y="-750387"/>
            <a:ext cx="1946673" cy="4186394"/>
          </a:xfrm>
          <a:custGeom>
            <a:avLst/>
            <a:gdLst/>
            <a:ahLst/>
            <a:cxnLst/>
            <a:rect l="l" t="t" r="r" b="b"/>
            <a:pathLst>
              <a:path w="1946673" h="4186394">
                <a:moveTo>
                  <a:pt x="0" y="0"/>
                </a:moveTo>
                <a:lnTo>
                  <a:pt x="1946674" y="0"/>
                </a:lnTo>
                <a:lnTo>
                  <a:pt x="1946674" y="4186395"/>
                </a:lnTo>
                <a:lnTo>
                  <a:pt x="0" y="418639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5270028" y="487266"/>
            <a:ext cx="7718222" cy="4081010"/>
          </a:xfrm>
          <a:custGeom>
            <a:avLst/>
            <a:gdLst/>
            <a:ahLst/>
            <a:cxnLst/>
            <a:rect l="l" t="t" r="r" b="b"/>
            <a:pathLst>
              <a:path w="7718222" h="4081010">
                <a:moveTo>
                  <a:pt x="0" y="0"/>
                </a:moveTo>
                <a:lnTo>
                  <a:pt x="7718222" y="0"/>
                </a:lnTo>
                <a:lnTo>
                  <a:pt x="7718222" y="4081009"/>
                </a:lnTo>
                <a:lnTo>
                  <a:pt x="0" y="408100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265064" y="4677032"/>
            <a:ext cx="15776278" cy="38890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298"/>
              </a:lnSpc>
            </a:pPr>
            <a:r>
              <a:rPr lang="zh-TW" altLang="en-US" sz="11300" dirty="0">
                <a:solidFill>
                  <a:srgbClr val="4062B7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Caveat Brush"/>
                <a:sym typeface="Caveat Brush"/>
              </a:rPr>
              <a:t>整理書包</a:t>
            </a:r>
            <a:endParaRPr lang="en-US" altLang="zh-TW" sz="11300" dirty="0">
              <a:solidFill>
                <a:srgbClr val="4062B7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  <a:cs typeface="Caveat Brush"/>
              <a:sym typeface="Caveat Brush"/>
            </a:endParaRPr>
          </a:p>
          <a:p>
            <a:pPr algn="ctr">
              <a:lnSpc>
                <a:spcPts val="16298"/>
              </a:lnSpc>
            </a:pPr>
            <a:r>
              <a:rPr lang="zh-TW" altLang="en-US" sz="11300" dirty="0">
                <a:solidFill>
                  <a:srgbClr val="4062B7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  <a:cs typeface="Caveat Brush"/>
                <a:sym typeface="Caveat Brush"/>
              </a:rPr>
              <a:t>我最行</a:t>
            </a:r>
            <a:endParaRPr lang="en-US" sz="11300" dirty="0">
              <a:solidFill>
                <a:srgbClr val="4062B7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  <a:cs typeface="Caveat Brush"/>
              <a:sym typeface="Caveat Brush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4812913" y="9023618"/>
            <a:ext cx="8680579" cy="590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79"/>
              </a:lnSpc>
            </a:pPr>
            <a:r>
              <a:rPr lang="zh-TW" altLang="en-US" sz="3899" b="1" spc="389" dirty="0">
                <a:solidFill>
                  <a:srgbClr val="333331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山豐國小學務處</a:t>
            </a:r>
            <a:endParaRPr lang="en-US" sz="3899" b="1" spc="389" dirty="0">
              <a:solidFill>
                <a:srgbClr val="333331"/>
              </a:solidFill>
              <a:latin typeface="Glacial Indifference Bold"/>
              <a:ea typeface="Glacial Indifference Bold"/>
              <a:cs typeface="Glacial Indifference Bold"/>
              <a:sym typeface="Glacial Indifference 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9572190">
            <a:off x="15368078" y="-575753"/>
            <a:ext cx="2555501" cy="5495700"/>
          </a:xfrm>
          <a:custGeom>
            <a:avLst/>
            <a:gdLst/>
            <a:ahLst/>
            <a:cxnLst/>
            <a:rect l="l" t="t" r="r" b="b"/>
            <a:pathLst>
              <a:path w="2555501" h="5495700">
                <a:moveTo>
                  <a:pt x="0" y="0"/>
                </a:moveTo>
                <a:lnTo>
                  <a:pt x="2555501" y="0"/>
                </a:lnTo>
                <a:lnTo>
                  <a:pt x="2555501" y="5495700"/>
                </a:lnTo>
                <a:lnTo>
                  <a:pt x="0" y="54957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065067" y="6962019"/>
            <a:ext cx="1805253" cy="1654269"/>
          </a:xfrm>
          <a:custGeom>
            <a:avLst/>
            <a:gdLst/>
            <a:ahLst/>
            <a:cxnLst/>
            <a:rect l="l" t="t" r="r" b="b"/>
            <a:pathLst>
              <a:path w="1805253" h="1654269">
                <a:moveTo>
                  <a:pt x="0" y="0"/>
                </a:moveTo>
                <a:lnTo>
                  <a:pt x="1805253" y="0"/>
                </a:lnTo>
                <a:lnTo>
                  <a:pt x="1805253" y="1654269"/>
                </a:lnTo>
                <a:lnTo>
                  <a:pt x="0" y="165426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4878875" y="2956174"/>
            <a:ext cx="1972661" cy="914597"/>
          </a:xfrm>
          <a:custGeom>
            <a:avLst/>
            <a:gdLst/>
            <a:ahLst/>
            <a:cxnLst/>
            <a:rect l="l" t="t" r="r" b="b"/>
            <a:pathLst>
              <a:path w="1972661" h="914597">
                <a:moveTo>
                  <a:pt x="0" y="0"/>
                </a:moveTo>
                <a:lnTo>
                  <a:pt x="1972661" y="0"/>
                </a:lnTo>
                <a:lnTo>
                  <a:pt x="1972661" y="914597"/>
                </a:lnTo>
                <a:lnTo>
                  <a:pt x="0" y="91459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3639881" y="5509837"/>
            <a:ext cx="2400468" cy="2895600"/>
          </a:xfrm>
          <a:custGeom>
            <a:avLst/>
            <a:gdLst/>
            <a:ahLst/>
            <a:cxnLst/>
            <a:rect l="l" t="t" r="r" b="b"/>
            <a:pathLst>
              <a:path w="4191908" h="4823325">
                <a:moveTo>
                  <a:pt x="0" y="0"/>
                </a:moveTo>
                <a:lnTo>
                  <a:pt x="4191908" y="0"/>
                </a:lnTo>
                <a:lnTo>
                  <a:pt x="4191908" y="4823325"/>
                </a:lnTo>
                <a:lnTo>
                  <a:pt x="0" y="482332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4840575" y="5509837"/>
            <a:ext cx="1805253" cy="1705725"/>
          </a:xfrm>
          <a:custGeom>
            <a:avLst/>
            <a:gdLst/>
            <a:ahLst/>
            <a:cxnLst/>
            <a:rect l="l" t="t" r="r" b="b"/>
            <a:pathLst>
              <a:path w="3354178" h="3354178">
                <a:moveTo>
                  <a:pt x="0" y="0"/>
                </a:moveTo>
                <a:lnTo>
                  <a:pt x="3354179" y="0"/>
                </a:lnTo>
                <a:lnTo>
                  <a:pt x="3354179" y="3354179"/>
                </a:lnTo>
                <a:lnTo>
                  <a:pt x="0" y="335417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10132283">
            <a:off x="-444954" y="8629572"/>
            <a:ext cx="7315200" cy="3855720"/>
          </a:xfrm>
          <a:custGeom>
            <a:avLst/>
            <a:gdLst/>
            <a:ahLst/>
            <a:cxnLst/>
            <a:rect l="l" t="t" r="r" b="b"/>
            <a:pathLst>
              <a:path w="7315200" h="3855720">
                <a:moveTo>
                  <a:pt x="0" y="0"/>
                </a:moveTo>
                <a:lnTo>
                  <a:pt x="7315200" y="0"/>
                </a:lnTo>
                <a:lnTo>
                  <a:pt x="7315200" y="3855720"/>
                </a:lnTo>
                <a:lnTo>
                  <a:pt x="0" y="385572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4B684C35-E504-44EB-9FBB-C34C92F55429}"/>
              </a:ext>
            </a:extLst>
          </p:cNvPr>
          <p:cNvSpPr txBox="1">
            <a:spLocks noChangeArrowheads="1"/>
          </p:cNvSpPr>
          <p:nvPr/>
        </p:nvSpPr>
        <p:spPr>
          <a:xfrm>
            <a:off x="1357313" y="914400"/>
            <a:ext cx="10657996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TW" altLang="en-US" sz="6600" b="1" dirty="0">
                <a:latin typeface="文鼎標楷注音" panose="020B0602010101010101" pitchFamily="34" charset="-120"/>
                <a:ea typeface="文鼎標楷注音" panose="020B0602010101010101" pitchFamily="34" charset="-120"/>
              </a:rPr>
              <a:t>書包減重的重要性</a:t>
            </a:r>
            <a:endParaRPr lang="en-US" altLang="zh-TW" sz="6600" b="1" dirty="0">
              <a:latin typeface="文鼎標楷注音" panose="020B0602010101010101" pitchFamily="34" charset="-120"/>
              <a:ea typeface="文鼎標楷注音" panose="020B0602010101010101" pitchFamily="34" charset="-120"/>
            </a:endParaRP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C43ADE41-1D5A-4A7D-AAF0-BEC654581111}"/>
              </a:ext>
            </a:extLst>
          </p:cNvPr>
          <p:cNvSpPr txBox="1">
            <a:spLocks noChangeArrowheads="1"/>
          </p:cNvSpPr>
          <p:nvPr/>
        </p:nvSpPr>
        <p:spPr>
          <a:xfrm>
            <a:off x="571500" y="2786613"/>
            <a:ext cx="13068381" cy="578890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FontTx/>
              <a:buNone/>
              <a:defRPr/>
            </a:pPr>
            <a:r>
              <a:rPr lang="zh-TW" altLang="en-US" sz="4800" dirty="0">
                <a:latin typeface="文鼎標楷注音" pitchFamily="34" charset="-120"/>
                <a:ea typeface="文鼎標楷注音" pitchFamily="34" charset="-120"/>
              </a:rPr>
              <a:t>根據醫學報導，</a:t>
            </a:r>
            <a:r>
              <a:rPr lang="zh-TW" altLang="en-US" sz="4800" dirty="0">
                <a:solidFill>
                  <a:srgbClr val="FF0000"/>
                </a:solidFill>
                <a:latin typeface="文鼎標楷注音" pitchFamily="34" charset="-120"/>
                <a:ea typeface="文鼎標楷注音" pitchFamily="34" charset="-120"/>
              </a:rPr>
              <a:t>國小的學童正處於骨骼生</a:t>
            </a:r>
            <a:r>
              <a:rPr lang="zh-TW" altLang="en-US" sz="4800" dirty="0">
                <a:solidFill>
                  <a:srgbClr val="FF0000"/>
                </a:solidFill>
                <a:latin typeface="文鼎標楷注音破音一" pitchFamily="34" charset="-120"/>
                <a:ea typeface="文鼎標楷注音破音一" pitchFamily="34" charset="-120"/>
              </a:rPr>
              <a:t>長</a:t>
            </a:r>
            <a:r>
              <a:rPr lang="zh-TW" altLang="en-US" sz="4800" dirty="0">
                <a:solidFill>
                  <a:srgbClr val="FF0000"/>
                </a:solidFill>
                <a:latin typeface="文鼎標楷注音" pitchFamily="34" charset="-120"/>
                <a:ea typeface="文鼎標楷注音" pitchFamily="34" charset="-120"/>
              </a:rPr>
              <a:t>階段</a:t>
            </a:r>
            <a:r>
              <a:rPr lang="zh-TW" altLang="en-US" sz="4800" dirty="0">
                <a:latin typeface="文鼎標楷注音" pitchFamily="34" charset="-120"/>
                <a:ea typeface="文鼎標楷注音" pitchFamily="34" charset="-120"/>
              </a:rPr>
              <a:t>，</a:t>
            </a:r>
            <a:r>
              <a:rPr lang="zh-TW" altLang="en-US" sz="4800" dirty="0">
                <a:solidFill>
                  <a:schemeClr val="accent2">
                    <a:lumMod val="75000"/>
                  </a:schemeClr>
                </a:solidFill>
                <a:latin typeface="文鼎標楷注音" pitchFamily="34" charset="-120"/>
                <a:ea typeface="文鼎標楷注音" pitchFamily="34" charset="-120"/>
              </a:rPr>
              <a:t>此時若不良的</a:t>
            </a:r>
            <a:r>
              <a:rPr lang="zh-TW" altLang="en-US" sz="4800" dirty="0">
                <a:solidFill>
                  <a:schemeClr val="accent2">
                    <a:lumMod val="75000"/>
                  </a:schemeClr>
                </a:solidFill>
                <a:latin typeface="文鼎標楷注音破音一" pitchFamily="34" charset="-120"/>
                <a:ea typeface="文鼎標楷注音破音一" pitchFamily="34" charset="-120"/>
              </a:rPr>
              <a:t>背</a:t>
            </a:r>
            <a:r>
              <a:rPr lang="zh-TW" altLang="en-US" sz="4800" dirty="0">
                <a:solidFill>
                  <a:schemeClr val="accent2">
                    <a:lumMod val="75000"/>
                  </a:schemeClr>
                </a:solidFill>
                <a:latin typeface="文鼎標楷注音" pitchFamily="34" charset="-120"/>
                <a:ea typeface="文鼎標楷注音" pitchFamily="34" charset="-120"/>
              </a:rPr>
              <a:t>書包方式、書包超重</a:t>
            </a:r>
            <a:r>
              <a:rPr lang="en-US" altLang="zh-TW" sz="4800" dirty="0">
                <a:solidFill>
                  <a:schemeClr val="accent2">
                    <a:lumMod val="75000"/>
                  </a:schemeClr>
                </a:solidFill>
                <a:latin typeface="文鼎標楷注音" pitchFamily="34" charset="-120"/>
                <a:ea typeface="文鼎標楷注音" pitchFamily="34" charset="-120"/>
              </a:rPr>
              <a:t>…</a:t>
            </a:r>
            <a:r>
              <a:rPr lang="zh-TW" altLang="en-US" sz="4800" dirty="0">
                <a:solidFill>
                  <a:schemeClr val="accent2">
                    <a:lumMod val="75000"/>
                  </a:schemeClr>
                </a:solidFill>
                <a:latin typeface="文鼎標楷注音" pitchFamily="34" charset="-120"/>
                <a:ea typeface="文鼎標楷注音" pitchFamily="34" charset="-120"/>
              </a:rPr>
              <a:t>等</a:t>
            </a:r>
            <a:r>
              <a:rPr lang="zh-TW" altLang="en-US" sz="4800" dirty="0">
                <a:latin typeface="文鼎標楷注音" pitchFamily="34" charset="-120"/>
                <a:ea typeface="文鼎標楷注音" pitchFamily="34" charset="-120"/>
              </a:rPr>
              <a:t>，都可能會</a:t>
            </a:r>
            <a:r>
              <a:rPr lang="zh-TW" altLang="en-US" sz="4800" dirty="0">
                <a:solidFill>
                  <a:srgbClr val="FF0000"/>
                </a:solidFill>
                <a:latin typeface="文鼎標楷注音" pitchFamily="34" charset="-120"/>
                <a:ea typeface="文鼎標楷注音" pitchFamily="34" charset="-120"/>
              </a:rPr>
              <a:t>影響脊柱的發展</a:t>
            </a:r>
            <a:r>
              <a:rPr lang="zh-TW" altLang="en-US" sz="4800" dirty="0">
                <a:latin typeface="文鼎標楷注音" pitchFamily="34" charset="-120"/>
                <a:ea typeface="文鼎標楷注音" pitchFamily="34" charset="-120"/>
              </a:rPr>
              <a:t>，嚴重的話還會造成</a:t>
            </a:r>
            <a:r>
              <a:rPr lang="zh-TW" altLang="en-US" sz="4800" dirty="0">
                <a:solidFill>
                  <a:srgbClr val="FF0000"/>
                </a:solidFill>
                <a:latin typeface="文鼎標楷注音" pitchFamily="34" charset="-120"/>
                <a:ea typeface="文鼎標楷注音" pitchFamily="34" charset="-120"/>
              </a:rPr>
              <a:t>脊柱側彎</a:t>
            </a:r>
            <a:r>
              <a:rPr lang="zh-TW" altLang="en-US" sz="4800" dirty="0">
                <a:latin typeface="文鼎標楷注音" pitchFamily="34" charset="-120"/>
                <a:ea typeface="文鼎標楷注音" pitchFamily="34" charset="-120"/>
              </a:rPr>
              <a:t>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E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2154866">
            <a:off x="424862" y="441511"/>
            <a:ext cx="2617335" cy="2121087"/>
          </a:xfrm>
          <a:custGeom>
            <a:avLst/>
            <a:gdLst/>
            <a:ahLst/>
            <a:cxnLst/>
            <a:rect l="l" t="t" r="r" b="b"/>
            <a:pathLst>
              <a:path w="4349599" h="4025356">
                <a:moveTo>
                  <a:pt x="0" y="0"/>
                </a:moveTo>
                <a:lnTo>
                  <a:pt x="4349599" y="0"/>
                </a:lnTo>
                <a:lnTo>
                  <a:pt x="4349599" y="4025356"/>
                </a:lnTo>
                <a:lnTo>
                  <a:pt x="0" y="40253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5378419" y="3274758"/>
            <a:ext cx="1488198" cy="1868742"/>
          </a:xfrm>
          <a:custGeom>
            <a:avLst/>
            <a:gdLst/>
            <a:ahLst/>
            <a:cxnLst/>
            <a:rect l="l" t="t" r="r" b="b"/>
            <a:pathLst>
              <a:path w="1488198" h="1868742">
                <a:moveTo>
                  <a:pt x="0" y="0"/>
                </a:moveTo>
                <a:lnTo>
                  <a:pt x="1488198" y="0"/>
                </a:lnTo>
                <a:lnTo>
                  <a:pt x="1488198" y="1868742"/>
                </a:lnTo>
                <a:lnTo>
                  <a:pt x="0" y="18687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38245">
            <a:off x="15208759" y="7707017"/>
            <a:ext cx="1827519" cy="1777678"/>
          </a:xfrm>
          <a:custGeom>
            <a:avLst/>
            <a:gdLst/>
            <a:ahLst/>
            <a:cxnLst/>
            <a:rect l="l" t="t" r="r" b="b"/>
            <a:pathLst>
              <a:path w="1827519" h="1777678">
                <a:moveTo>
                  <a:pt x="0" y="0"/>
                </a:moveTo>
                <a:lnTo>
                  <a:pt x="1827519" y="0"/>
                </a:lnTo>
                <a:lnTo>
                  <a:pt x="1827519" y="1777678"/>
                </a:lnTo>
                <a:lnTo>
                  <a:pt x="0" y="177767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1399069">
            <a:off x="455780" y="6750943"/>
            <a:ext cx="2555501" cy="5495700"/>
          </a:xfrm>
          <a:custGeom>
            <a:avLst/>
            <a:gdLst/>
            <a:ahLst/>
            <a:cxnLst/>
            <a:rect l="l" t="t" r="r" b="b"/>
            <a:pathLst>
              <a:path w="2555501" h="5495700">
                <a:moveTo>
                  <a:pt x="0" y="0"/>
                </a:moveTo>
                <a:lnTo>
                  <a:pt x="2555501" y="0"/>
                </a:lnTo>
                <a:lnTo>
                  <a:pt x="2555501" y="5495700"/>
                </a:lnTo>
                <a:lnTo>
                  <a:pt x="0" y="54957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1253409">
            <a:off x="13032338" y="-1569619"/>
            <a:ext cx="7315200" cy="3855720"/>
          </a:xfrm>
          <a:custGeom>
            <a:avLst/>
            <a:gdLst/>
            <a:ahLst/>
            <a:cxnLst/>
            <a:rect l="l" t="t" r="r" b="b"/>
            <a:pathLst>
              <a:path w="7315200" h="3855720">
                <a:moveTo>
                  <a:pt x="0" y="0"/>
                </a:moveTo>
                <a:lnTo>
                  <a:pt x="7315200" y="0"/>
                </a:lnTo>
                <a:lnTo>
                  <a:pt x="7315200" y="3855720"/>
                </a:lnTo>
                <a:lnTo>
                  <a:pt x="0" y="385572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146C0DAE-9D3C-4394-AAA5-CD1C228A2B1D}"/>
              </a:ext>
            </a:extLst>
          </p:cNvPr>
          <p:cNvSpPr txBox="1">
            <a:spLocks noChangeArrowheads="1"/>
          </p:cNvSpPr>
          <p:nvPr/>
        </p:nvSpPr>
        <p:spPr>
          <a:xfrm>
            <a:off x="4149725" y="889888"/>
            <a:ext cx="9772650" cy="136207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TW" altLang="en-US" sz="5400" b="1" dirty="0">
                <a:latin typeface="文鼎標楷注音" panose="020B0602010101010101" pitchFamily="34" charset="-120"/>
                <a:ea typeface="文鼎標楷注音" panose="020B0602010101010101" pitchFamily="34" charset="-120"/>
              </a:rPr>
              <a:t>什麼是脊椎</a:t>
            </a:r>
            <a:r>
              <a:rPr lang="en-US" altLang="zh-TW" sz="5400" b="1" dirty="0">
                <a:latin typeface="文鼎標楷注音" panose="020B0602010101010101" pitchFamily="34" charset="-120"/>
                <a:ea typeface="文鼎標楷注音" panose="020B0602010101010101" pitchFamily="34" charset="-120"/>
              </a:rPr>
              <a:t>(</a:t>
            </a:r>
            <a:r>
              <a:rPr lang="zh-TW" altLang="en-US" sz="5400" b="1" dirty="0">
                <a:latin typeface="文鼎標楷注音" panose="020B0602010101010101" pitchFamily="34" charset="-120"/>
                <a:ea typeface="文鼎標楷注音" panose="020B0602010101010101" pitchFamily="34" charset="-120"/>
              </a:rPr>
              <a:t>柱</a:t>
            </a:r>
            <a:r>
              <a:rPr lang="en-US" altLang="zh-TW" sz="5400" b="1" dirty="0">
                <a:latin typeface="文鼎標楷注音" panose="020B0602010101010101" pitchFamily="34" charset="-120"/>
                <a:ea typeface="文鼎標楷注音" panose="020B0602010101010101" pitchFamily="34" charset="-120"/>
              </a:rPr>
              <a:t>)</a:t>
            </a:r>
            <a:r>
              <a:rPr lang="zh-TW" altLang="en-US" sz="5400" b="1" dirty="0">
                <a:latin typeface="文鼎標楷注音" panose="020B0602010101010101" pitchFamily="34" charset="-120"/>
                <a:ea typeface="文鼎標楷注音" panose="020B0602010101010101" pitchFamily="34" charset="-120"/>
              </a:rPr>
              <a:t>側彎？</a:t>
            </a:r>
            <a:endParaRPr lang="en-US" altLang="zh-TW" sz="5400" b="1" dirty="0">
              <a:latin typeface="文鼎標楷注音" panose="020B0602010101010101" pitchFamily="34" charset="-120"/>
              <a:ea typeface="文鼎標楷注音" panose="020B0602010101010101" pitchFamily="34" charset="-120"/>
            </a:endParaRP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227AE81A-FFF3-485C-8C40-D8FDB9CE5024}"/>
              </a:ext>
            </a:extLst>
          </p:cNvPr>
          <p:cNvSpPr txBox="1">
            <a:spLocks noChangeArrowheads="1"/>
          </p:cNvSpPr>
          <p:nvPr/>
        </p:nvSpPr>
        <p:spPr>
          <a:xfrm>
            <a:off x="1413362" y="2176946"/>
            <a:ext cx="15187613" cy="917733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en-US" altLang="zh-TW" sz="48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※</a:t>
            </a:r>
            <a:r>
              <a:rPr lang="zh-TW" altLang="en-US" sz="4800" dirty="0">
                <a:solidFill>
                  <a:srgbClr val="000000"/>
                </a:solidFill>
                <a:latin typeface="文鼎標楷注音破音一" panose="020B0602010101010101" pitchFamily="34" charset="-120"/>
                <a:ea typeface="文鼎標楷注音破音一" panose="020B0602010101010101" pitchFamily="34" charset="-120"/>
              </a:rPr>
              <a:t>一</a:t>
            </a:r>
            <a:r>
              <a:rPr lang="zh-TW" altLang="en-US" sz="4800" dirty="0">
                <a:solidFill>
                  <a:srgbClr val="000000"/>
                </a:solidFill>
                <a:latin typeface="文鼎標楷注音" panose="020B0602010101010101" pitchFamily="34" charset="-120"/>
                <a:ea typeface="文鼎標楷注音" panose="020B0602010101010101" pitchFamily="34" charset="-120"/>
              </a:rPr>
              <a:t>個人的脊柱排列是接近</a:t>
            </a:r>
            <a:r>
              <a:rPr lang="zh-TW" altLang="en-US" sz="4800" dirty="0">
                <a:solidFill>
                  <a:srgbClr val="000000"/>
                </a:solidFill>
                <a:latin typeface="文鼎標楷注音破音二" panose="020B0602010101010101" pitchFamily="34" charset="-120"/>
                <a:ea typeface="文鼎標楷注音破音二" panose="020B0602010101010101" pitchFamily="34" charset="-120"/>
              </a:rPr>
              <a:t>一</a:t>
            </a:r>
            <a:r>
              <a:rPr lang="zh-TW" altLang="en-US" sz="4800" dirty="0">
                <a:solidFill>
                  <a:srgbClr val="000000"/>
                </a:solidFill>
                <a:latin typeface="文鼎標楷注音" panose="020B0602010101010101" pitchFamily="34" charset="-120"/>
                <a:ea typeface="文鼎標楷注音" panose="020B0602010101010101" pitchFamily="34" charset="-120"/>
              </a:rPr>
              <a:t>直線的。</a:t>
            </a:r>
            <a:endParaRPr lang="en-US" altLang="zh-TW" sz="4800" dirty="0">
              <a:solidFill>
                <a:srgbClr val="000000"/>
              </a:solidFill>
              <a:latin typeface="文鼎標楷注音" panose="020B0602010101010101" pitchFamily="34" charset="-120"/>
              <a:ea typeface="文鼎標楷注音" panose="020B0602010101010101" pitchFamily="34" charset="-120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zh-TW" altLang="en-US" sz="4800" dirty="0">
                <a:solidFill>
                  <a:srgbClr val="000000"/>
                </a:solidFill>
                <a:latin typeface="文鼎標楷注音" panose="020B0602010101010101" pitchFamily="34" charset="-120"/>
                <a:ea typeface="文鼎標楷注音" panose="020B0602010101010101" pitchFamily="34" charset="-120"/>
              </a:rPr>
              <a:t>  如有向兩側 </a:t>
            </a:r>
            <a:r>
              <a:rPr lang="en-US" altLang="zh-TW" sz="4800" dirty="0">
                <a:solidFill>
                  <a:srgbClr val="000000"/>
                </a:solidFill>
                <a:latin typeface="文鼎標楷注音" panose="020B0602010101010101" pitchFamily="34" charset="-120"/>
                <a:ea typeface="文鼎標楷注音" panose="020B0602010101010101" pitchFamily="34" charset="-120"/>
              </a:rPr>
              <a:t>(</a:t>
            </a:r>
            <a:r>
              <a:rPr lang="zh-TW" altLang="en-US" sz="4800" dirty="0">
                <a:solidFill>
                  <a:srgbClr val="000000"/>
                </a:solidFill>
                <a:latin typeface="文鼎標楷注音" panose="020B0602010101010101" pitchFamily="34" charset="-120"/>
                <a:ea typeface="文鼎標楷注音" panose="020B0602010101010101" pitchFamily="34" charset="-120"/>
              </a:rPr>
              <a:t>左或右</a:t>
            </a:r>
            <a:r>
              <a:rPr lang="en-US" altLang="zh-TW" sz="4800" dirty="0">
                <a:solidFill>
                  <a:srgbClr val="000000"/>
                </a:solidFill>
                <a:latin typeface="文鼎標楷注音" panose="020B0602010101010101" pitchFamily="34" charset="-120"/>
                <a:ea typeface="文鼎標楷注音" panose="020B0602010101010101" pitchFamily="34" charset="-120"/>
              </a:rPr>
              <a:t>)</a:t>
            </a:r>
            <a:r>
              <a:rPr lang="zh-TW" altLang="en-US" sz="4800" dirty="0">
                <a:solidFill>
                  <a:srgbClr val="000000"/>
                </a:solidFill>
                <a:latin typeface="文鼎標楷注音" panose="020B0602010101010101" pitchFamily="34" charset="-120"/>
                <a:ea typeface="文鼎標楷注音" panose="020B0602010101010101" pitchFamily="34" charset="-120"/>
              </a:rPr>
              <a:t> 成「</a:t>
            </a:r>
            <a:r>
              <a:rPr lang="en-US" altLang="zh-TW" sz="4800" dirty="0">
                <a:solidFill>
                  <a:srgbClr val="000000"/>
                </a:solidFill>
                <a:latin typeface="文鼎標楷注音" panose="020B0602010101010101" pitchFamily="34" charset="-120"/>
                <a:ea typeface="文鼎標楷注音" panose="020B0602010101010101" pitchFamily="34" charset="-120"/>
              </a:rPr>
              <a:t>C</a:t>
            </a:r>
            <a:r>
              <a:rPr lang="zh-TW" altLang="en-US" sz="4800" dirty="0">
                <a:solidFill>
                  <a:srgbClr val="000000"/>
                </a:solidFill>
                <a:latin typeface="文鼎標楷注音" panose="020B0602010101010101" pitchFamily="34" charset="-120"/>
                <a:ea typeface="文鼎標楷注音" panose="020B0602010101010101" pitchFamily="34" charset="-120"/>
              </a:rPr>
              <a:t>」型或 「</a:t>
            </a:r>
            <a:r>
              <a:rPr lang="en-US" altLang="zh-TW" sz="4800" dirty="0">
                <a:solidFill>
                  <a:srgbClr val="000000"/>
                </a:solidFill>
                <a:latin typeface="文鼎標楷注音" panose="020B0602010101010101" pitchFamily="34" charset="-120"/>
                <a:ea typeface="文鼎標楷注音" panose="020B0602010101010101" pitchFamily="34" charset="-120"/>
              </a:rPr>
              <a:t>S</a:t>
            </a:r>
            <a:r>
              <a:rPr lang="zh-TW" altLang="en-US" sz="4800" dirty="0">
                <a:solidFill>
                  <a:srgbClr val="000000"/>
                </a:solidFill>
                <a:latin typeface="文鼎標楷注音" panose="020B0602010101010101" pitchFamily="34" charset="-120"/>
                <a:ea typeface="文鼎標楷注音" panose="020B0602010101010101" pitchFamily="34" charset="-120"/>
              </a:rPr>
              <a:t>」 型彎曲，則稱</a:t>
            </a:r>
            <a:r>
              <a:rPr lang="zh-TW" altLang="en-US" sz="4800" dirty="0">
                <a:solidFill>
                  <a:srgbClr val="000000"/>
                </a:solidFill>
                <a:latin typeface="文鼎標楷注音破音一" panose="020B0602010101010101" pitchFamily="34" charset="-120"/>
                <a:ea typeface="文鼎標楷注音破音一" panose="020B0602010101010101" pitchFamily="34" charset="-120"/>
              </a:rPr>
              <a:t>為</a:t>
            </a:r>
            <a:endParaRPr lang="en-US" altLang="zh-TW" sz="4800" dirty="0">
              <a:solidFill>
                <a:srgbClr val="000000"/>
              </a:solidFill>
              <a:latin typeface="文鼎標楷注音破音一" panose="020B0602010101010101" pitchFamily="34" charset="-120"/>
              <a:ea typeface="文鼎標楷注音破音一" panose="020B0602010101010101" pitchFamily="34" charset="-120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zh-TW" altLang="en-US" sz="4800" dirty="0">
                <a:solidFill>
                  <a:srgbClr val="000000"/>
                </a:solidFill>
                <a:latin typeface="文鼎標楷注音破音一" panose="020B0602010101010101" pitchFamily="34" charset="-120"/>
                <a:ea typeface="文鼎標楷注音破音一" panose="020B0602010101010101" pitchFamily="34" charset="-120"/>
              </a:rPr>
              <a:t>  </a:t>
            </a:r>
            <a:r>
              <a:rPr lang="zh-TW" altLang="en-US" sz="4800" dirty="0">
                <a:solidFill>
                  <a:srgbClr val="000000"/>
                </a:solidFill>
                <a:latin typeface="文鼎標楷注音" panose="020B0602010101010101" pitchFamily="34" charset="-120"/>
                <a:ea typeface="文鼎標楷注音" panose="020B0602010101010101" pitchFamily="34" charset="-120"/>
              </a:rPr>
              <a:t>脊椎側彎。</a:t>
            </a:r>
            <a:endParaRPr lang="en-US" altLang="zh-TW" sz="4800" dirty="0">
              <a:solidFill>
                <a:srgbClr val="000000"/>
              </a:solidFill>
              <a:latin typeface="文鼎標楷注音" panose="020B0602010101010101" pitchFamily="34" charset="-120"/>
              <a:ea typeface="文鼎標楷注音" panose="020B0602010101010101" pitchFamily="34" charset="-120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en-US" altLang="zh-TW" sz="4800" dirty="0">
                <a:latin typeface="文鼎標楷注音" panose="020B0602010101010101" pitchFamily="34" charset="-120"/>
                <a:ea typeface="文鼎標楷注音" panose="020B0602010101010101" pitchFamily="34" charset="-120"/>
              </a:rPr>
              <a:t>※</a:t>
            </a:r>
            <a:r>
              <a:rPr lang="zh-TW" altLang="en-US" sz="4800" dirty="0">
                <a:solidFill>
                  <a:srgbClr val="FF0000"/>
                </a:solidFill>
                <a:latin typeface="文鼎標楷注音" panose="020B0602010101010101" pitchFamily="34" charset="-120"/>
                <a:ea typeface="文鼎標楷注音" panose="020B0602010101010101" pitchFamily="34" charset="-120"/>
              </a:rPr>
              <a:t>書包超重</a:t>
            </a:r>
            <a:r>
              <a:rPr lang="zh-TW" altLang="en-US" sz="4800" dirty="0">
                <a:latin typeface="文鼎標楷注音" panose="020B0602010101010101" pitchFamily="34" charset="-120"/>
                <a:ea typeface="文鼎標楷注音" panose="020B0602010101010101" pitchFamily="34" charset="-120"/>
              </a:rPr>
              <a:t>將影響</a:t>
            </a:r>
            <a:endParaRPr lang="en-US" altLang="zh-TW" sz="4800" dirty="0">
              <a:latin typeface="文鼎標楷注音" panose="020B0602010101010101" pitchFamily="34" charset="-120"/>
              <a:ea typeface="文鼎標楷注音" panose="020B0602010101010101" pitchFamily="34" charset="-120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zh-TW" altLang="en-US" sz="4800" dirty="0">
                <a:latin typeface="文鼎標楷注音" panose="020B0602010101010101" pitchFamily="34" charset="-120"/>
                <a:ea typeface="文鼎標楷注音" panose="020B0602010101010101" pitchFamily="34" charset="-120"/>
              </a:rPr>
              <a:t>   學齡兒童脊椎生長。</a:t>
            </a:r>
          </a:p>
        </p:txBody>
      </p:sp>
      <p:pic>
        <p:nvPicPr>
          <p:cNvPr id="15" name="Picture 4">
            <a:extLst>
              <a:ext uri="{FF2B5EF4-FFF2-40B4-BE49-F238E27FC236}">
                <a16:creationId xmlns:a16="http://schemas.microsoft.com/office/drawing/2014/main" id="{87D6C31B-FF64-422A-A8E4-1A279676A8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6999" y="6079279"/>
            <a:ext cx="3788738" cy="3636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4226786" y="1239462"/>
            <a:ext cx="3775731" cy="3178479"/>
          </a:xfrm>
          <a:custGeom>
            <a:avLst/>
            <a:gdLst/>
            <a:ahLst/>
            <a:cxnLst/>
            <a:rect l="l" t="t" r="r" b="b"/>
            <a:pathLst>
              <a:path w="3775731" h="3178479">
                <a:moveTo>
                  <a:pt x="0" y="0"/>
                </a:moveTo>
                <a:lnTo>
                  <a:pt x="3775731" y="0"/>
                </a:lnTo>
                <a:lnTo>
                  <a:pt x="3775731" y="3178479"/>
                </a:lnTo>
                <a:lnTo>
                  <a:pt x="0" y="317847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flipH="1">
            <a:off x="242228" y="870606"/>
            <a:ext cx="2156234" cy="1958096"/>
          </a:xfrm>
          <a:custGeom>
            <a:avLst/>
            <a:gdLst/>
            <a:ahLst/>
            <a:cxnLst/>
            <a:rect l="l" t="t" r="r" b="b"/>
            <a:pathLst>
              <a:path w="3775731" h="3178479">
                <a:moveTo>
                  <a:pt x="3775731" y="0"/>
                </a:moveTo>
                <a:lnTo>
                  <a:pt x="0" y="0"/>
                </a:lnTo>
                <a:lnTo>
                  <a:pt x="0" y="3178479"/>
                </a:lnTo>
                <a:lnTo>
                  <a:pt x="3775731" y="3178479"/>
                </a:lnTo>
                <a:lnTo>
                  <a:pt x="3775731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-1591973" flipH="1" flipV="1">
            <a:off x="11926968" y="8359140"/>
            <a:ext cx="7315200" cy="3855720"/>
          </a:xfrm>
          <a:custGeom>
            <a:avLst/>
            <a:gdLst/>
            <a:ahLst/>
            <a:cxnLst/>
            <a:rect l="l" t="t" r="r" b="b"/>
            <a:pathLst>
              <a:path w="7315200" h="3855720">
                <a:moveTo>
                  <a:pt x="7315200" y="3855720"/>
                </a:moveTo>
                <a:lnTo>
                  <a:pt x="0" y="3855720"/>
                </a:lnTo>
                <a:lnTo>
                  <a:pt x="0" y="0"/>
                </a:lnTo>
                <a:lnTo>
                  <a:pt x="7315200" y="0"/>
                </a:lnTo>
                <a:lnTo>
                  <a:pt x="7315200" y="385572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rot="1248363" flipV="1">
            <a:off x="-954168" y="8580178"/>
            <a:ext cx="7315200" cy="3855720"/>
          </a:xfrm>
          <a:custGeom>
            <a:avLst/>
            <a:gdLst/>
            <a:ahLst/>
            <a:cxnLst/>
            <a:rect l="l" t="t" r="r" b="b"/>
            <a:pathLst>
              <a:path w="7315200" h="3855720">
                <a:moveTo>
                  <a:pt x="0" y="3855720"/>
                </a:moveTo>
                <a:lnTo>
                  <a:pt x="7315200" y="3855720"/>
                </a:lnTo>
                <a:lnTo>
                  <a:pt x="7315200" y="0"/>
                </a:lnTo>
                <a:lnTo>
                  <a:pt x="0" y="0"/>
                </a:lnTo>
                <a:lnTo>
                  <a:pt x="0" y="385572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7" name="Rectangle 2">
            <a:extLst>
              <a:ext uri="{FF2B5EF4-FFF2-40B4-BE49-F238E27FC236}">
                <a16:creationId xmlns:a16="http://schemas.microsoft.com/office/drawing/2014/main" id="{CBD6F682-B8C7-4374-9FAF-5AEF812ADCB6}"/>
              </a:ext>
            </a:extLst>
          </p:cNvPr>
          <p:cNvSpPr txBox="1">
            <a:spLocks noChangeArrowheads="1"/>
          </p:cNvSpPr>
          <p:nvPr/>
        </p:nvSpPr>
        <p:spPr>
          <a:xfrm>
            <a:off x="3581400" y="870606"/>
            <a:ext cx="10529887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TW" altLang="en-US" sz="6000" b="1">
                <a:latin typeface="文鼎標楷注音" panose="020B0602010101010101" pitchFamily="34" charset="-120"/>
                <a:ea typeface="文鼎標楷注音" panose="020B0602010101010101" pitchFamily="34" charset="-120"/>
              </a:rPr>
              <a:t>形成脊椎側彎的因素</a:t>
            </a:r>
            <a:endParaRPr lang="en-US" altLang="zh-TW" sz="6000" b="1" dirty="0">
              <a:latin typeface="文鼎標楷注音" panose="020B0602010101010101" pitchFamily="34" charset="-120"/>
              <a:ea typeface="文鼎標楷注音" panose="020B0602010101010101" pitchFamily="34" charset="-120"/>
            </a:endParaRPr>
          </a:p>
        </p:txBody>
      </p:sp>
      <p:sp>
        <p:nvSpPr>
          <p:cNvPr id="18" name="Rectangle 3">
            <a:extLst>
              <a:ext uri="{FF2B5EF4-FFF2-40B4-BE49-F238E27FC236}">
                <a16:creationId xmlns:a16="http://schemas.microsoft.com/office/drawing/2014/main" id="{937213CB-522B-4F35-9790-B270EC71567B}"/>
              </a:ext>
            </a:extLst>
          </p:cNvPr>
          <p:cNvSpPr txBox="1">
            <a:spLocks noChangeArrowheads="1"/>
          </p:cNvSpPr>
          <p:nvPr/>
        </p:nvSpPr>
        <p:spPr>
          <a:xfrm>
            <a:off x="2332039" y="2089806"/>
            <a:ext cx="13288962" cy="772122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zh-TW" altLang="en-US" sz="4800" dirty="0">
                <a:latin typeface="文鼎標楷注音" pitchFamily="34" charset="-120"/>
                <a:ea typeface="文鼎標楷注音" pitchFamily="34" charset="-120"/>
              </a:rPr>
              <a:t>一、</a:t>
            </a:r>
            <a:r>
              <a:rPr lang="zh-TW" altLang="en-US" sz="4800" dirty="0">
                <a:solidFill>
                  <a:srgbClr val="FF0000"/>
                </a:solidFill>
                <a:latin typeface="文鼎標楷注音" pitchFamily="34" charset="-120"/>
                <a:ea typeface="文鼎標楷注音" pitchFamily="34" charset="-120"/>
              </a:rPr>
              <a:t>活動</a:t>
            </a:r>
            <a:r>
              <a:rPr lang="zh-TW" altLang="en-US" sz="4800" dirty="0">
                <a:solidFill>
                  <a:srgbClr val="FF0000"/>
                </a:solidFill>
                <a:latin typeface="文鼎標楷注音破音一" pitchFamily="34" charset="-120"/>
                <a:ea typeface="文鼎標楷注音破音一" pitchFamily="34" charset="-120"/>
              </a:rPr>
              <a:t>量</a:t>
            </a:r>
            <a:r>
              <a:rPr lang="zh-TW" altLang="en-US" sz="4800" dirty="0">
                <a:solidFill>
                  <a:schemeClr val="accent2">
                    <a:lumMod val="75000"/>
                  </a:schemeClr>
                </a:solidFill>
                <a:latin typeface="文鼎標楷注音破音一" pitchFamily="34" charset="-120"/>
                <a:ea typeface="文鼎標楷注音破音一" pitchFamily="34" charset="-120"/>
              </a:rPr>
              <a:t>不</a:t>
            </a:r>
            <a:r>
              <a:rPr lang="zh-TW" altLang="en-US" sz="4800" dirty="0">
                <a:solidFill>
                  <a:schemeClr val="accent2">
                    <a:lumMod val="75000"/>
                  </a:schemeClr>
                </a:solidFill>
                <a:latin typeface="文鼎標楷注音" pitchFamily="34" charset="-120"/>
                <a:ea typeface="文鼎標楷注音" pitchFamily="34" charset="-120"/>
              </a:rPr>
              <a:t>足</a:t>
            </a:r>
            <a:r>
              <a:rPr lang="zh-TW" altLang="en-US" sz="4800" dirty="0">
                <a:solidFill>
                  <a:srgbClr val="000000"/>
                </a:solidFill>
                <a:latin typeface="文鼎標楷注音" pitchFamily="34" charset="-120"/>
                <a:ea typeface="文鼎標楷注音" pitchFamily="34" charset="-120"/>
              </a:rPr>
              <a:t>，導致肌力缺乏鍛練。</a:t>
            </a:r>
            <a:endParaRPr lang="zh-TW" altLang="en-US" sz="4800" dirty="0">
              <a:latin typeface="文鼎標楷注音" pitchFamily="34" charset="-120"/>
              <a:ea typeface="文鼎標楷注音" pitchFamily="34" charset="-120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zh-TW" altLang="en-US" sz="4800" dirty="0">
                <a:latin typeface="文鼎標楷注音" pitchFamily="34" charset="-120"/>
                <a:ea typeface="文鼎標楷注音" pitchFamily="34" charset="-120"/>
              </a:rPr>
              <a:t>二、</a:t>
            </a:r>
            <a:r>
              <a:rPr lang="zh-TW" altLang="en-US" sz="4800" dirty="0">
                <a:solidFill>
                  <a:schemeClr val="accent2">
                    <a:lumMod val="75000"/>
                  </a:schemeClr>
                </a:solidFill>
                <a:latin typeface="文鼎標楷注音" pitchFamily="34" charset="-120"/>
                <a:ea typeface="文鼎標楷注音" pitchFamily="34" charset="-120"/>
              </a:rPr>
              <a:t>寫字時的</a:t>
            </a:r>
            <a:r>
              <a:rPr lang="zh-TW" altLang="en-US" sz="4800" dirty="0">
                <a:solidFill>
                  <a:srgbClr val="FF0000"/>
                </a:solidFill>
                <a:latin typeface="文鼎標楷注音" pitchFamily="34" charset="-120"/>
                <a:ea typeface="文鼎標楷注音" pitchFamily="34" charset="-120"/>
              </a:rPr>
              <a:t>姿勢</a:t>
            </a:r>
            <a:r>
              <a:rPr lang="zh-TW" altLang="en-US" sz="4800" dirty="0">
                <a:solidFill>
                  <a:srgbClr val="000000"/>
                </a:solidFill>
                <a:latin typeface="文鼎標楷注音" pitchFamily="34" charset="-120"/>
                <a:ea typeface="文鼎標楷注音" pitchFamily="34" charset="-120"/>
              </a:rPr>
              <a:t>、</a:t>
            </a:r>
            <a:r>
              <a:rPr lang="zh-TW" altLang="en-US" sz="4800" dirty="0">
                <a:solidFill>
                  <a:schemeClr val="accent2">
                    <a:lumMod val="75000"/>
                  </a:schemeClr>
                </a:solidFill>
                <a:latin typeface="文鼎標楷注音" pitchFamily="34" charset="-120"/>
                <a:ea typeface="文鼎標楷注音" pitchFamily="34" charset="-120"/>
              </a:rPr>
              <a:t>書包的</a:t>
            </a:r>
            <a:r>
              <a:rPr lang="zh-TW" altLang="en-US" sz="4800" dirty="0">
                <a:solidFill>
                  <a:schemeClr val="accent2">
                    <a:lumMod val="75000"/>
                  </a:schemeClr>
                </a:solidFill>
                <a:latin typeface="文鼎標楷注音破音一" pitchFamily="34" charset="-120"/>
                <a:ea typeface="文鼎標楷注音破音一" pitchFamily="34" charset="-120"/>
              </a:rPr>
              <a:t>背</a:t>
            </a:r>
            <a:r>
              <a:rPr lang="zh-TW" altLang="en-US" sz="4800" dirty="0">
                <a:solidFill>
                  <a:schemeClr val="accent2">
                    <a:lumMod val="75000"/>
                  </a:schemeClr>
                </a:solidFill>
                <a:latin typeface="文鼎標楷注音" pitchFamily="34" charset="-120"/>
                <a:ea typeface="文鼎標楷注音" pitchFamily="34" charset="-120"/>
              </a:rPr>
              <a:t>法</a:t>
            </a:r>
            <a:r>
              <a:rPr lang="zh-TW" altLang="en-US" sz="4800" dirty="0">
                <a:solidFill>
                  <a:srgbClr val="000000"/>
                </a:solidFill>
                <a:latin typeface="文鼎標楷注音" pitchFamily="34" charset="-120"/>
                <a:ea typeface="文鼎標楷注音" pitchFamily="34" charset="-120"/>
              </a:rPr>
              <a:t>、</a:t>
            </a:r>
            <a:r>
              <a:rPr lang="zh-TW" altLang="en-US" sz="4800" dirty="0">
                <a:solidFill>
                  <a:srgbClr val="FF0000"/>
                </a:solidFill>
                <a:latin typeface="文鼎標楷注音" pitchFamily="34" charset="-120"/>
                <a:ea typeface="文鼎標楷注音" pitchFamily="34" charset="-120"/>
              </a:rPr>
              <a:t>桌椅的高度</a:t>
            </a:r>
            <a:r>
              <a:rPr lang="zh-TW" altLang="en-US" sz="4800" dirty="0">
                <a:solidFill>
                  <a:schemeClr val="accent2">
                    <a:lumMod val="75000"/>
                  </a:schemeClr>
                </a:solidFill>
                <a:latin typeface="文鼎標楷注音破音一" pitchFamily="34" charset="-120"/>
                <a:ea typeface="文鼎標楷注音破音一" pitchFamily="34" charset="-120"/>
              </a:rPr>
              <a:t>不</a:t>
            </a:r>
            <a:r>
              <a:rPr lang="zh-TW" altLang="en-US" sz="4800" dirty="0">
                <a:solidFill>
                  <a:schemeClr val="accent2">
                    <a:lumMod val="75000"/>
                  </a:schemeClr>
                </a:solidFill>
                <a:latin typeface="文鼎標楷注音" pitchFamily="34" charset="-120"/>
                <a:ea typeface="文鼎標楷注音" pitchFamily="34" charset="-120"/>
              </a:rPr>
              <a:t>合</a:t>
            </a:r>
            <a:r>
              <a:rPr lang="zh-TW" altLang="en-US" sz="4800" dirty="0">
                <a:solidFill>
                  <a:srgbClr val="000000"/>
                </a:solidFill>
                <a:latin typeface="文鼎標楷注音" pitchFamily="34" charset="-120"/>
                <a:ea typeface="文鼎標楷注音" pitchFamily="34" charset="-120"/>
              </a:rPr>
              <a:t>。</a:t>
            </a: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zh-TW" altLang="en-US" sz="4800" dirty="0">
                <a:latin typeface="文鼎標楷注音" pitchFamily="34" charset="-120"/>
                <a:ea typeface="文鼎標楷注音" pitchFamily="34" charset="-120"/>
              </a:rPr>
              <a:t>三、</a:t>
            </a:r>
            <a:r>
              <a:rPr lang="zh-TW" altLang="en-US" sz="4800" dirty="0">
                <a:solidFill>
                  <a:schemeClr val="accent2">
                    <a:lumMod val="75000"/>
                  </a:schemeClr>
                </a:solidFill>
                <a:latin typeface="文鼎標楷注音破音一" pitchFamily="34" charset="-120"/>
                <a:ea typeface="文鼎標楷注音破音一" pitchFamily="34" charset="-120"/>
              </a:rPr>
              <a:t>背</a:t>
            </a:r>
            <a:r>
              <a:rPr lang="zh-TW" altLang="en-US" sz="4800" dirty="0">
                <a:solidFill>
                  <a:schemeClr val="accent2">
                    <a:lumMod val="75000"/>
                  </a:schemeClr>
                </a:solidFill>
                <a:latin typeface="文鼎標楷注音" pitchFamily="34" charset="-120"/>
                <a:ea typeface="文鼎標楷注音" pitchFamily="34" charset="-120"/>
              </a:rPr>
              <a:t>個笨重的大書包</a:t>
            </a:r>
            <a:r>
              <a:rPr lang="zh-TW" altLang="en-US" sz="4800" dirty="0">
                <a:latin typeface="文鼎標楷注音" pitchFamily="34" charset="-120"/>
                <a:ea typeface="文鼎標楷注音" pitchFamily="34" charset="-120"/>
              </a:rPr>
              <a:t>，把肩膀壓</a:t>
            </a:r>
            <a:r>
              <a:rPr lang="zh-TW" altLang="en-US" sz="4800" dirty="0">
                <a:latin typeface="文鼎標楷注音破音一" pitchFamily="34" charset="-120"/>
                <a:ea typeface="文鼎標楷注音破音一" pitchFamily="34" charset="-120"/>
              </a:rPr>
              <a:t>得</a:t>
            </a:r>
            <a:r>
              <a:rPr lang="zh-TW" altLang="en-US" sz="4800" dirty="0">
                <a:latin typeface="文鼎標楷注音破音二" pitchFamily="34" charset="-120"/>
                <a:ea typeface="文鼎標楷注音破音二" pitchFamily="34" charset="-120"/>
              </a:rPr>
              <a:t>一</a:t>
            </a:r>
            <a:r>
              <a:rPr lang="zh-TW" altLang="en-US" sz="4800" dirty="0">
                <a:latin typeface="文鼎標楷注音" pitchFamily="34" charset="-120"/>
                <a:ea typeface="文鼎標楷注音" pitchFamily="34" charset="-120"/>
              </a:rPr>
              <a:t>高</a:t>
            </a:r>
            <a:r>
              <a:rPr lang="zh-TW" altLang="en-US" sz="4800" dirty="0">
                <a:latin typeface="文鼎標楷注音破音二" pitchFamily="34" charset="-120"/>
                <a:ea typeface="文鼎標楷注音破音二" pitchFamily="34" charset="-120"/>
              </a:rPr>
              <a:t>一</a:t>
            </a:r>
            <a:r>
              <a:rPr lang="zh-TW" altLang="en-US" sz="4800" dirty="0">
                <a:latin typeface="文鼎標楷注音" pitchFamily="34" charset="-120"/>
                <a:ea typeface="文鼎標楷注音" pitchFamily="34" charset="-120"/>
              </a:rPr>
              <a:t>低，可能會使你的脊柱偏向。</a:t>
            </a: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endParaRPr lang="zh-TW" altLang="en-US" sz="4800" dirty="0"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26782" y="806604"/>
            <a:ext cx="2398826" cy="2094253"/>
          </a:xfrm>
          <a:custGeom>
            <a:avLst/>
            <a:gdLst/>
            <a:ahLst/>
            <a:cxnLst/>
            <a:rect l="l" t="t" r="r" b="b"/>
            <a:pathLst>
              <a:path w="3501039" h="3240052">
                <a:moveTo>
                  <a:pt x="0" y="0"/>
                </a:moveTo>
                <a:lnTo>
                  <a:pt x="3501039" y="0"/>
                </a:lnTo>
                <a:lnTo>
                  <a:pt x="3501039" y="3240052"/>
                </a:lnTo>
                <a:lnTo>
                  <a:pt x="0" y="32400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flipH="1">
            <a:off x="14860891" y="882482"/>
            <a:ext cx="2900327" cy="2511338"/>
          </a:xfrm>
          <a:custGeom>
            <a:avLst/>
            <a:gdLst/>
            <a:ahLst/>
            <a:cxnLst/>
            <a:rect l="l" t="t" r="r" b="b"/>
            <a:pathLst>
              <a:path w="3787044" h="3504737">
                <a:moveTo>
                  <a:pt x="3787044" y="0"/>
                </a:moveTo>
                <a:lnTo>
                  <a:pt x="0" y="0"/>
                </a:lnTo>
                <a:lnTo>
                  <a:pt x="0" y="3504737"/>
                </a:lnTo>
                <a:lnTo>
                  <a:pt x="3787044" y="3504737"/>
                </a:lnTo>
                <a:lnTo>
                  <a:pt x="3787044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 rot="-1399069">
            <a:off x="73759" y="6716554"/>
            <a:ext cx="2555501" cy="5495700"/>
          </a:xfrm>
          <a:custGeom>
            <a:avLst/>
            <a:gdLst/>
            <a:ahLst/>
            <a:cxnLst/>
            <a:rect l="l" t="t" r="r" b="b"/>
            <a:pathLst>
              <a:path w="2555501" h="5495700">
                <a:moveTo>
                  <a:pt x="0" y="0"/>
                </a:moveTo>
                <a:lnTo>
                  <a:pt x="2555501" y="0"/>
                </a:lnTo>
                <a:lnTo>
                  <a:pt x="2555501" y="5495701"/>
                </a:lnTo>
                <a:lnTo>
                  <a:pt x="0" y="549570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 rot="1835223" flipH="1">
            <a:off x="15471975" y="6844357"/>
            <a:ext cx="2555501" cy="5495700"/>
          </a:xfrm>
          <a:custGeom>
            <a:avLst/>
            <a:gdLst/>
            <a:ahLst/>
            <a:cxnLst/>
            <a:rect l="l" t="t" r="r" b="b"/>
            <a:pathLst>
              <a:path w="2555501" h="5495700">
                <a:moveTo>
                  <a:pt x="2555501" y="0"/>
                </a:moveTo>
                <a:lnTo>
                  <a:pt x="0" y="0"/>
                </a:lnTo>
                <a:lnTo>
                  <a:pt x="0" y="5495701"/>
                </a:lnTo>
                <a:lnTo>
                  <a:pt x="2555501" y="5495701"/>
                </a:lnTo>
                <a:lnTo>
                  <a:pt x="255550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9" name="Rectangle 2">
            <a:extLst>
              <a:ext uri="{FF2B5EF4-FFF2-40B4-BE49-F238E27FC236}">
                <a16:creationId xmlns:a16="http://schemas.microsoft.com/office/drawing/2014/main" id="{9F63FE63-EBC9-49B0-9FD6-1560D651E249}"/>
              </a:ext>
            </a:extLst>
          </p:cNvPr>
          <p:cNvSpPr txBox="1">
            <a:spLocks noChangeArrowheads="1"/>
          </p:cNvSpPr>
          <p:nvPr/>
        </p:nvSpPr>
        <p:spPr>
          <a:xfrm>
            <a:off x="3162504" y="806604"/>
            <a:ext cx="11901488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TW" altLang="en-US" sz="5400" b="1" dirty="0">
                <a:latin typeface="文鼎標楷注音" panose="020B0602010101010101" pitchFamily="34" charset="-120"/>
                <a:ea typeface="文鼎標楷注音" panose="020B0602010101010101" pitchFamily="34" charset="-120"/>
              </a:rPr>
              <a:t>脊椎側彎對身體的影響</a:t>
            </a:r>
            <a:endParaRPr lang="en-US" altLang="zh-TW" sz="5400" b="1" dirty="0">
              <a:latin typeface="文鼎標楷注音" panose="020B0602010101010101" pitchFamily="34" charset="-120"/>
              <a:ea typeface="文鼎標楷注音" panose="020B0602010101010101" pitchFamily="34" charset="-120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220F8C5B-89EE-40DB-9821-F82DBA3016D2}"/>
              </a:ext>
            </a:extLst>
          </p:cNvPr>
          <p:cNvSpPr/>
          <p:nvPr/>
        </p:nvSpPr>
        <p:spPr>
          <a:xfrm>
            <a:off x="2694035" y="2639100"/>
            <a:ext cx="12899929" cy="68412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kumimoji="0" lang="zh-TW" altLang="en-US" sz="4800" dirty="0">
                <a:solidFill>
                  <a:srgbClr val="000000"/>
                </a:solidFill>
                <a:latin typeface="文鼎標楷注音" pitchFamily="34" charset="-120"/>
                <a:ea typeface="文鼎標楷注音" pitchFamily="34" charset="-120"/>
              </a:rPr>
              <a:t>一、部分</a:t>
            </a:r>
            <a:r>
              <a:rPr kumimoji="0" lang="zh-TW" altLang="en-US" sz="4800" dirty="0">
                <a:solidFill>
                  <a:srgbClr val="00B050"/>
                </a:solidFill>
                <a:latin typeface="文鼎標楷注音" pitchFamily="34" charset="-120"/>
                <a:ea typeface="文鼎標楷注音" pitchFamily="34" charset="-120"/>
              </a:rPr>
              <a:t>肌肉過勞</a:t>
            </a:r>
            <a:r>
              <a:rPr kumimoji="0" lang="zh-TW" altLang="en-US" sz="4800" dirty="0">
                <a:solidFill>
                  <a:srgbClr val="000000"/>
                </a:solidFill>
                <a:latin typeface="文鼎標楷注音" pitchFamily="34" charset="-120"/>
                <a:ea typeface="文鼎標楷注音" pitchFamily="34" charset="-120"/>
              </a:rPr>
              <a:t>容易引起身體的疼痛，如：肩痛、腰痛、背部痛、椎間板突出</a:t>
            </a:r>
            <a:r>
              <a:rPr kumimoji="0" lang="en-US" altLang="zh-TW" sz="4800" dirty="0">
                <a:solidFill>
                  <a:srgbClr val="000000"/>
                </a:solidFill>
                <a:latin typeface="文鼎標楷注音" pitchFamily="34" charset="-120"/>
                <a:ea typeface="文鼎標楷注音" pitchFamily="34" charset="-120"/>
              </a:rPr>
              <a:t>……</a:t>
            </a:r>
            <a:r>
              <a:rPr kumimoji="0" lang="zh-TW" altLang="en-US" sz="4800" dirty="0">
                <a:solidFill>
                  <a:srgbClr val="000000"/>
                </a:solidFill>
                <a:latin typeface="文鼎標楷注音" pitchFamily="34" charset="-120"/>
                <a:ea typeface="文鼎標楷注音" pitchFamily="34" charset="-120"/>
              </a:rPr>
              <a:t>等。</a:t>
            </a:r>
            <a:r>
              <a:rPr kumimoji="0" lang="zh-TW" altLang="en-US" sz="4800" dirty="0">
                <a:latin typeface="文鼎標楷注音" pitchFamily="34" charset="-120"/>
                <a:ea typeface="文鼎標楷注音" pitchFamily="34" charset="-120"/>
              </a:rPr>
              <a:t> </a:t>
            </a:r>
            <a:endParaRPr kumimoji="0" lang="en-US" altLang="zh-TW" sz="4800" dirty="0">
              <a:latin typeface="文鼎標楷注音" pitchFamily="34" charset="-120"/>
              <a:ea typeface="文鼎標楷注音" pitchFamily="34" charset="-120"/>
            </a:endParaRPr>
          </a:p>
          <a:p>
            <a:pPr eaLnBrk="1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kumimoji="0" lang="zh-TW" altLang="en-US" sz="4800" dirty="0">
                <a:latin typeface="文鼎標楷注音" pitchFamily="34" charset="-120"/>
                <a:ea typeface="文鼎標楷注音" pitchFamily="34" charset="-120"/>
              </a:rPr>
              <a:t>二、</a:t>
            </a:r>
            <a:r>
              <a:rPr kumimoji="0" lang="zh-TW" altLang="en-US" sz="4800" dirty="0">
                <a:solidFill>
                  <a:srgbClr val="000000"/>
                </a:solidFill>
                <a:latin typeface="文鼎標楷注音" pitchFamily="34" charset="-120"/>
                <a:ea typeface="文鼎標楷注音" pitchFamily="34" charset="-120"/>
              </a:rPr>
              <a:t>造成</a:t>
            </a:r>
            <a:r>
              <a:rPr kumimoji="0" lang="zh-TW" altLang="en-US" sz="4800" dirty="0">
                <a:solidFill>
                  <a:srgbClr val="00B050"/>
                </a:solidFill>
                <a:latin typeface="文鼎標楷注音" pitchFamily="34" charset="-120"/>
                <a:ea typeface="文鼎標楷注音" pitchFamily="34" charset="-120"/>
              </a:rPr>
              <a:t>肩膀傾斜</a:t>
            </a:r>
            <a:r>
              <a:rPr kumimoji="0" lang="zh-TW" altLang="en-US" sz="4800" dirty="0">
                <a:solidFill>
                  <a:srgbClr val="00B050"/>
                </a:solidFill>
                <a:latin typeface="文鼎標楷注音破音二" pitchFamily="34" charset="-120"/>
                <a:ea typeface="文鼎標楷注音破音二" pitchFamily="34" charset="-120"/>
              </a:rPr>
              <a:t>一</a:t>
            </a:r>
            <a:r>
              <a:rPr kumimoji="0" lang="zh-TW" altLang="en-US" sz="4800" dirty="0">
                <a:solidFill>
                  <a:srgbClr val="00B050"/>
                </a:solidFill>
                <a:latin typeface="文鼎標楷注音" pitchFamily="34" charset="-120"/>
                <a:ea typeface="文鼎標楷注音" pitchFamily="34" charset="-120"/>
              </a:rPr>
              <a:t>邊</a:t>
            </a:r>
            <a:r>
              <a:rPr kumimoji="0" lang="zh-TW" altLang="en-US" sz="4800" dirty="0">
                <a:solidFill>
                  <a:srgbClr val="000000"/>
                </a:solidFill>
                <a:latin typeface="文鼎標楷注音" pitchFamily="34" charset="-120"/>
                <a:ea typeface="文鼎標楷注音" pitchFamily="34" charset="-120"/>
              </a:rPr>
              <a:t>，外觀</a:t>
            </a:r>
            <a:r>
              <a:rPr kumimoji="0" lang="zh-TW" altLang="en-US" sz="4800" dirty="0">
                <a:solidFill>
                  <a:srgbClr val="000000"/>
                </a:solidFill>
                <a:latin typeface="文鼎標楷注音破音一" pitchFamily="34" charset="-120"/>
                <a:ea typeface="文鼎標楷注音破音一" pitchFamily="34" charset="-120"/>
              </a:rPr>
              <a:t>不</a:t>
            </a:r>
            <a:r>
              <a:rPr kumimoji="0" lang="zh-TW" altLang="en-US" sz="4800" dirty="0">
                <a:solidFill>
                  <a:srgbClr val="000000"/>
                </a:solidFill>
                <a:latin typeface="文鼎標楷注音" pitchFamily="34" charset="-120"/>
                <a:ea typeface="文鼎標楷注音" pitchFamily="34" charset="-120"/>
              </a:rPr>
              <a:t>好看外，將影響發育</a:t>
            </a:r>
            <a:r>
              <a:rPr kumimoji="0" lang="zh-TW" altLang="en-US" sz="4800" dirty="0">
                <a:solidFill>
                  <a:srgbClr val="000000"/>
                </a:solidFill>
                <a:latin typeface="文鼎標楷注音破音一" pitchFamily="34" charset="-120"/>
                <a:ea typeface="文鼎標楷注音破音一" pitchFamily="34" charset="-120"/>
              </a:rPr>
              <a:t>長不</a:t>
            </a:r>
            <a:r>
              <a:rPr kumimoji="0" lang="zh-TW" altLang="en-US" sz="4800" dirty="0">
                <a:solidFill>
                  <a:srgbClr val="000000"/>
                </a:solidFill>
                <a:latin typeface="文鼎標楷注音" pitchFamily="34" charset="-120"/>
                <a:ea typeface="文鼎標楷注音" pitchFamily="34" charset="-120"/>
              </a:rPr>
              <a:t>高。</a:t>
            </a:r>
          </a:p>
          <a:p>
            <a:pPr marL="609600" indent="-609600" eaLnBrk="1" hangingPunct="1">
              <a:lnSpc>
                <a:spcPct val="150000"/>
              </a:lnSpc>
              <a:defRPr/>
            </a:pPr>
            <a:endParaRPr kumimoji="0" lang="zh-TW" altLang="en-US" sz="4800" dirty="0"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 23"/>
          <p:cNvSpPr/>
          <p:nvPr/>
        </p:nvSpPr>
        <p:spPr>
          <a:xfrm rot="-1591973">
            <a:off x="-1493256" y="-2203984"/>
            <a:ext cx="7315200" cy="3855720"/>
          </a:xfrm>
          <a:custGeom>
            <a:avLst/>
            <a:gdLst/>
            <a:ahLst/>
            <a:cxnLst/>
            <a:rect l="l" t="t" r="r" b="b"/>
            <a:pathLst>
              <a:path w="7315200" h="3855720">
                <a:moveTo>
                  <a:pt x="0" y="0"/>
                </a:moveTo>
                <a:lnTo>
                  <a:pt x="7315200" y="0"/>
                </a:lnTo>
                <a:lnTo>
                  <a:pt x="7315200" y="3855720"/>
                </a:lnTo>
                <a:lnTo>
                  <a:pt x="0" y="38557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 rot="8627142">
            <a:off x="15507404" y="-1196905"/>
            <a:ext cx="2555501" cy="5495700"/>
          </a:xfrm>
          <a:custGeom>
            <a:avLst/>
            <a:gdLst/>
            <a:ahLst/>
            <a:cxnLst/>
            <a:rect l="l" t="t" r="r" b="b"/>
            <a:pathLst>
              <a:path w="2555501" h="5495700">
                <a:moveTo>
                  <a:pt x="0" y="0"/>
                </a:moveTo>
                <a:lnTo>
                  <a:pt x="2555500" y="0"/>
                </a:lnTo>
                <a:lnTo>
                  <a:pt x="2555500" y="5495700"/>
                </a:lnTo>
                <a:lnTo>
                  <a:pt x="0" y="54957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 rot="9208026">
            <a:off x="11902400" y="8918347"/>
            <a:ext cx="7315200" cy="3855720"/>
          </a:xfrm>
          <a:custGeom>
            <a:avLst/>
            <a:gdLst/>
            <a:ahLst/>
            <a:cxnLst/>
            <a:rect l="l" t="t" r="r" b="b"/>
            <a:pathLst>
              <a:path w="7315200" h="3855720">
                <a:moveTo>
                  <a:pt x="0" y="0"/>
                </a:moveTo>
                <a:lnTo>
                  <a:pt x="7315200" y="0"/>
                </a:lnTo>
                <a:lnTo>
                  <a:pt x="7315200" y="3855720"/>
                </a:lnTo>
                <a:lnTo>
                  <a:pt x="0" y="38557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6" name="Freeform 26"/>
          <p:cNvSpPr/>
          <p:nvPr/>
        </p:nvSpPr>
        <p:spPr>
          <a:xfrm rot="-2492045">
            <a:off x="686121" y="7182227"/>
            <a:ext cx="2555501" cy="5495700"/>
          </a:xfrm>
          <a:custGeom>
            <a:avLst/>
            <a:gdLst/>
            <a:ahLst/>
            <a:cxnLst/>
            <a:rect l="l" t="t" r="r" b="b"/>
            <a:pathLst>
              <a:path w="2555501" h="5495700">
                <a:moveTo>
                  <a:pt x="0" y="0"/>
                </a:moveTo>
                <a:lnTo>
                  <a:pt x="2555501" y="0"/>
                </a:lnTo>
                <a:lnTo>
                  <a:pt x="2555501" y="5495700"/>
                </a:lnTo>
                <a:lnTo>
                  <a:pt x="0" y="54957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7" name="Freeform 27"/>
          <p:cNvSpPr/>
          <p:nvPr/>
        </p:nvSpPr>
        <p:spPr>
          <a:xfrm rot="-939677">
            <a:off x="1341879" y="3130482"/>
            <a:ext cx="1358386" cy="2507089"/>
          </a:xfrm>
          <a:custGeom>
            <a:avLst/>
            <a:gdLst/>
            <a:ahLst/>
            <a:cxnLst/>
            <a:rect l="l" t="t" r="r" b="b"/>
            <a:pathLst>
              <a:path w="1358386" h="2507089">
                <a:moveTo>
                  <a:pt x="0" y="0"/>
                </a:moveTo>
                <a:lnTo>
                  <a:pt x="1358386" y="0"/>
                </a:lnTo>
                <a:lnTo>
                  <a:pt x="1358386" y="2507089"/>
                </a:lnTo>
                <a:lnTo>
                  <a:pt x="0" y="250708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38" name="Freeform 38"/>
          <p:cNvSpPr/>
          <p:nvPr/>
        </p:nvSpPr>
        <p:spPr>
          <a:xfrm rot="1355460" flipH="1">
            <a:off x="15854110" y="5124654"/>
            <a:ext cx="1405271" cy="2593621"/>
          </a:xfrm>
          <a:custGeom>
            <a:avLst/>
            <a:gdLst/>
            <a:ahLst/>
            <a:cxnLst/>
            <a:rect l="l" t="t" r="r" b="b"/>
            <a:pathLst>
              <a:path w="1405271" h="2593621">
                <a:moveTo>
                  <a:pt x="1405271" y="0"/>
                </a:moveTo>
                <a:lnTo>
                  <a:pt x="0" y="0"/>
                </a:lnTo>
                <a:lnTo>
                  <a:pt x="0" y="2593621"/>
                </a:lnTo>
                <a:lnTo>
                  <a:pt x="1405271" y="2593621"/>
                </a:lnTo>
                <a:lnTo>
                  <a:pt x="1405271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39" name="Rectangle 2">
            <a:extLst>
              <a:ext uri="{FF2B5EF4-FFF2-40B4-BE49-F238E27FC236}">
                <a16:creationId xmlns:a16="http://schemas.microsoft.com/office/drawing/2014/main" id="{8D553C47-43D6-4B23-83B9-4E5A2AA17ACF}"/>
              </a:ext>
            </a:extLst>
          </p:cNvPr>
          <p:cNvSpPr txBox="1">
            <a:spLocks noChangeArrowheads="1"/>
          </p:cNvSpPr>
          <p:nvPr/>
        </p:nvSpPr>
        <p:spPr>
          <a:xfrm>
            <a:off x="3962302" y="878529"/>
            <a:ext cx="10069115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TW" altLang="en-US" sz="6600" b="1">
                <a:latin typeface="文鼎標楷注音" panose="020B0602010101010101" pitchFamily="34" charset="-120"/>
                <a:ea typeface="文鼎標楷注音" panose="020B0602010101010101" pitchFamily="34" charset="-120"/>
              </a:rPr>
              <a:t>書包重</a:t>
            </a:r>
            <a:r>
              <a:rPr lang="zh-TW" altLang="en-US" sz="6600" b="1">
                <a:latin typeface="文鼎標楷注音破音一" panose="020B0602010101010101" pitchFamily="34" charset="-120"/>
                <a:ea typeface="文鼎標楷注音破音一" panose="020B0602010101010101" pitchFamily="34" charset="-120"/>
              </a:rPr>
              <a:t>量</a:t>
            </a:r>
            <a:r>
              <a:rPr lang="zh-TW" altLang="en-US" sz="6600" b="1">
                <a:latin typeface="文鼎標楷注音" panose="020B0602010101010101" pitchFamily="34" charset="-120"/>
                <a:ea typeface="文鼎標楷注音" panose="020B0602010101010101" pitchFamily="34" charset="-120"/>
              </a:rPr>
              <a:t>標準</a:t>
            </a:r>
            <a:endParaRPr lang="en-US" altLang="zh-TW" sz="6600" b="1">
              <a:latin typeface="文鼎標楷注音" panose="020B0602010101010101" pitchFamily="34" charset="-120"/>
              <a:ea typeface="文鼎標楷注音" panose="020B0602010101010101" pitchFamily="34" charset="-120"/>
            </a:endParaRPr>
          </a:p>
        </p:txBody>
      </p:sp>
      <p:sp>
        <p:nvSpPr>
          <p:cNvPr id="40" name="Rectangle 3">
            <a:extLst>
              <a:ext uri="{FF2B5EF4-FFF2-40B4-BE49-F238E27FC236}">
                <a16:creationId xmlns:a16="http://schemas.microsoft.com/office/drawing/2014/main" id="{D4F25976-E85C-4458-BF2F-449D9C1C6052}"/>
              </a:ext>
            </a:extLst>
          </p:cNvPr>
          <p:cNvSpPr txBox="1">
            <a:spLocks noChangeArrowheads="1"/>
          </p:cNvSpPr>
          <p:nvPr/>
        </p:nvSpPr>
        <p:spPr>
          <a:xfrm>
            <a:off x="2691270" y="2585634"/>
            <a:ext cx="13168436" cy="731035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zh-TW" altLang="en-US" sz="4800" dirty="0">
                <a:latin typeface="文鼎標楷注音" pitchFamily="34" charset="-120"/>
                <a:ea typeface="文鼎標楷注音" pitchFamily="34" charset="-120"/>
              </a:rPr>
              <a:t>小孩如果背書包走</a:t>
            </a:r>
            <a:r>
              <a:rPr lang="en-US" altLang="zh-TW" sz="4800" dirty="0">
                <a:latin typeface="文鼎標楷注音" pitchFamily="34" charset="-120"/>
                <a:ea typeface="文鼎標楷注音" pitchFamily="34" charset="-120"/>
              </a:rPr>
              <a:t>15</a:t>
            </a:r>
            <a:r>
              <a:rPr lang="zh-TW" altLang="en-US" sz="4800" dirty="0">
                <a:latin typeface="文鼎標楷注音" pitchFamily="34" charset="-120"/>
                <a:ea typeface="文鼎標楷注音" pitchFamily="34" charset="-120"/>
              </a:rPr>
              <a:t>分鐘，</a:t>
            </a:r>
            <a:r>
              <a:rPr lang="zh-TW" altLang="en-US" sz="4800" dirty="0">
                <a:solidFill>
                  <a:srgbClr val="FF0000"/>
                </a:solidFill>
                <a:latin typeface="文鼎標楷注音" pitchFamily="34" charset="-120"/>
                <a:ea typeface="文鼎標楷注音" pitchFamily="34" charset="-120"/>
              </a:rPr>
              <a:t>書包重</a:t>
            </a:r>
            <a:r>
              <a:rPr lang="zh-TW" altLang="en-US" sz="4800" dirty="0">
                <a:solidFill>
                  <a:srgbClr val="FF0000"/>
                </a:solidFill>
                <a:latin typeface="文鼎標楷注音破音一" pitchFamily="34" charset="-120"/>
                <a:ea typeface="文鼎標楷注音破音一" pitchFamily="34" charset="-120"/>
              </a:rPr>
              <a:t>量</a:t>
            </a:r>
            <a:r>
              <a:rPr lang="zh-TW" altLang="en-US" sz="4800" dirty="0">
                <a:solidFill>
                  <a:srgbClr val="FF0000"/>
                </a:solidFill>
                <a:latin typeface="文鼎標楷注音" pitchFamily="34" charset="-120"/>
                <a:ea typeface="文鼎標楷注音" pitchFamily="34" charset="-120"/>
              </a:rPr>
              <a:t>應以體重的</a:t>
            </a:r>
            <a:r>
              <a:rPr lang="en-US" altLang="zh-TW" sz="4800" dirty="0">
                <a:solidFill>
                  <a:srgbClr val="FF0000"/>
                </a:solidFill>
                <a:latin typeface="文鼎標楷注音" pitchFamily="34" charset="-120"/>
                <a:ea typeface="文鼎標楷注音" pitchFamily="34" charset="-120"/>
              </a:rPr>
              <a:t>12.5%</a:t>
            </a:r>
            <a:r>
              <a:rPr lang="zh-TW" altLang="en-US" sz="4800" dirty="0">
                <a:solidFill>
                  <a:srgbClr val="FF0000"/>
                </a:solidFill>
                <a:latin typeface="文鼎標楷注音" pitchFamily="34" charset="-120"/>
                <a:ea typeface="文鼎標楷注音" pitchFamily="34" charset="-120"/>
              </a:rPr>
              <a:t>為上限</a:t>
            </a:r>
            <a:r>
              <a:rPr lang="en-US" altLang="zh-TW" sz="4800" dirty="0">
                <a:solidFill>
                  <a:srgbClr val="FF0000"/>
                </a:solidFill>
                <a:latin typeface="文鼎標楷注音" pitchFamily="34" charset="-120"/>
                <a:ea typeface="文鼎標楷注音" pitchFamily="34" charset="-120"/>
              </a:rPr>
              <a:t>(</a:t>
            </a:r>
            <a:r>
              <a:rPr lang="zh-TW" altLang="en-US" sz="4800" dirty="0">
                <a:solidFill>
                  <a:srgbClr val="FF0000"/>
                </a:solidFill>
                <a:latin typeface="文鼎標楷注音" pitchFamily="34" charset="-120"/>
                <a:ea typeface="文鼎標楷注音" pitchFamily="34" charset="-120"/>
              </a:rPr>
              <a:t>書包重量</a:t>
            </a:r>
            <a:r>
              <a:rPr lang="zh-TW" altLang="en-US" sz="4800" dirty="0">
                <a:solidFill>
                  <a:srgbClr val="FF0000"/>
                </a:solidFill>
                <a:latin typeface="文鼎標楷注音破音一" pitchFamily="34" charset="-120"/>
                <a:ea typeface="文鼎標楷注音破音一" pitchFamily="34" charset="-120"/>
              </a:rPr>
              <a:t>不</a:t>
            </a:r>
            <a:r>
              <a:rPr lang="zh-TW" altLang="en-US" sz="4800" dirty="0">
                <a:solidFill>
                  <a:srgbClr val="FF0000"/>
                </a:solidFill>
                <a:latin typeface="文鼎標楷注音" pitchFamily="34" charset="-120"/>
                <a:ea typeface="文鼎標楷注音" pitchFamily="34" charset="-120"/>
              </a:rPr>
              <a:t>可以超過體重</a:t>
            </a:r>
            <a:r>
              <a:rPr lang="en-US" altLang="zh-TW" sz="4800" dirty="0">
                <a:solidFill>
                  <a:srgbClr val="FF0000"/>
                </a:solidFill>
                <a:latin typeface="文鼎標楷注音" pitchFamily="34" charset="-120"/>
                <a:ea typeface="文鼎標楷注音" pitchFamily="34" charset="-120"/>
              </a:rPr>
              <a:t>÷8</a:t>
            </a:r>
            <a:r>
              <a:rPr lang="zh-TW" altLang="en-US" sz="4800" dirty="0">
                <a:latin typeface="文鼎標楷注音" pitchFamily="34" charset="-120"/>
                <a:ea typeface="文鼎標楷注音" pitchFamily="34" charset="-120"/>
              </a:rPr>
              <a:t>，即 </a:t>
            </a:r>
            <a:r>
              <a:rPr lang="en-US" altLang="zh-TW" sz="4800" dirty="0">
                <a:latin typeface="文鼎標楷注音" pitchFamily="34" charset="-120"/>
                <a:ea typeface="文鼎標楷注音" pitchFamily="34" charset="-120"/>
              </a:rPr>
              <a:t>1/8</a:t>
            </a:r>
            <a:r>
              <a:rPr lang="zh-TW" altLang="en-US" sz="4800" dirty="0">
                <a:latin typeface="文鼎標楷注音" pitchFamily="34" charset="-120"/>
                <a:ea typeface="文鼎標楷注音" pitchFamily="34" charset="-120"/>
              </a:rPr>
              <a:t> </a:t>
            </a:r>
            <a:r>
              <a:rPr lang="en-US" altLang="zh-TW" sz="4800" dirty="0">
                <a:latin typeface="文鼎標楷注音" pitchFamily="34" charset="-120"/>
                <a:ea typeface="文鼎標楷注音" pitchFamily="34" charset="-120"/>
              </a:rPr>
              <a:t>)</a:t>
            </a:r>
            <a:r>
              <a:rPr lang="zh-TW" altLang="en-US" sz="4800" dirty="0">
                <a:latin typeface="文鼎標楷注音" pitchFamily="34" charset="-120"/>
                <a:ea typeface="文鼎標楷注音" pitchFamily="34" charset="-120"/>
              </a:rPr>
              <a:t> 。</a:t>
            </a:r>
            <a:endParaRPr lang="en-US" altLang="zh-TW" sz="4800" dirty="0">
              <a:solidFill>
                <a:srgbClr val="00B050"/>
              </a:solidFill>
              <a:latin typeface="文鼎標楷注音" pitchFamily="34" charset="-120"/>
              <a:ea typeface="文鼎標楷注音" pitchFamily="34" charset="-120"/>
            </a:endParaRPr>
          </a:p>
          <a:p>
            <a:pPr marL="0" indent="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en-US" altLang="zh-TW" sz="4800" dirty="0">
                <a:solidFill>
                  <a:srgbClr val="00B050"/>
                </a:solidFill>
                <a:latin typeface="文鼎標楷注音" pitchFamily="34" charset="-120"/>
                <a:ea typeface="文鼎標楷注音" pitchFamily="34" charset="-120"/>
              </a:rPr>
              <a:t>20</a:t>
            </a:r>
            <a:r>
              <a:rPr lang="zh-TW" altLang="en-US" sz="4800" dirty="0">
                <a:solidFill>
                  <a:srgbClr val="00B050"/>
                </a:solidFill>
                <a:latin typeface="文鼎標楷注音" pitchFamily="34" charset="-120"/>
                <a:ea typeface="文鼎標楷注音" pitchFamily="34" charset="-120"/>
              </a:rPr>
              <a:t>公斤學生書包重量少於</a:t>
            </a:r>
            <a:r>
              <a:rPr lang="en-US" altLang="zh-TW" sz="4800" dirty="0">
                <a:solidFill>
                  <a:srgbClr val="00B050"/>
                </a:solidFill>
                <a:latin typeface="文鼎標楷注音" pitchFamily="34" charset="-120"/>
                <a:ea typeface="文鼎標楷注音" pitchFamily="34" charset="-120"/>
              </a:rPr>
              <a:t>2.5</a:t>
            </a:r>
            <a:r>
              <a:rPr lang="zh-TW" altLang="en-US" sz="4800" dirty="0">
                <a:solidFill>
                  <a:srgbClr val="00B050"/>
                </a:solidFill>
                <a:latin typeface="文鼎標楷注音" pitchFamily="34" charset="-120"/>
                <a:ea typeface="文鼎標楷注音" pitchFamily="34" charset="-120"/>
              </a:rPr>
              <a:t>公斤</a:t>
            </a:r>
            <a:r>
              <a:rPr lang="zh-TW" altLang="en-US" sz="4800" dirty="0">
                <a:latin typeface="文鼎標楷注音" pitchFamily="34" charset="-120"/>
                <a:ea typeface="文鼎標楷注音" pitchFamily="34" charset="-120"/>
              </a:rPr>
              <a:t>；</a:t>
            </a:r>
            <a:endParaRPr lang="en-US" altLang="zh-TW" sz="4800" dirty="0">
              <a:latin typeface="文鼎標楷注音" pitchFamily="34" charset="-120"/>
              <a:ea typeface="文鼎標楷注音" pitchFamily="34" charset="-120"/>
            </a:endParaRPr>
          </a:p>
          <a:p>
            <a:pPr marL="0" indent="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en-US" altLang="zh-TW" sz="4800" dirty="0">
                <a:solidFill>
                  <a:srgbClr val="0070C0"/>
                </a:solidFill>
                <a:latin typeface="文鼎標楷注音" pitchFamily="34" charset="-120"/>
                <a:ea typeface="文鼎標楷注音" pitchFamily="34" charset="-120"/>
              </a:rPr>
              <a:t>40</a:t>
            </a:r>
            <a:r>
              <a:rPr lang="zh-TW" altLang="en-US" sz="4800" dirty="0">
                <a:solidFill>
                  <a:srgbClr val="0070C0"/>
                </a:solidFill>
                <a:latin typeface="文鼎標楷注音" pitchFamily="34" charset="-120"/>
                <a:ea typeface="文鼎標楷注音" pitchFamily="34" charset="-120"/>
              </a:rPr>
              <a:t>公斤學生書包重量少於</a:t>
            </a:r>
            <a:r>
              <a:rPr lang="en-US" altLang="zh-TW" sz="4800" dirty="0">
                <a:solidFill>
                  <a:srgbClr val="0070C0"/>
                </a:solidFill>
                <a:latin typeface="文鼎標楷注音" pitchFamily="34" charset="-120"/>
                <a:ea typeface="文鼎標楷注音" pitchFamily="34" charset="-120"/>
              </a:rPr>
              <a:t>5</a:t>
            </a:r>
            <a:r>
              <a:rPr lang="zh-TW" altLang="en-US" sz="4800" dirty="0">
                <a:solidFill>
                  <a:srgbClr val="0070C0"/>
                </a:solidFill>
                <a:latin typeface="文鼎標楷注音" pitchFamily="34" charset="-120"/>
                <a:ea typeface="文鼎標楷注音" pitchFamily="34" charset="-120"/>
              </a:rPr>
              <a:t>公斤</a:t>
            </a:r>
            <a:r>
              <a:rPr lang="zh-TW" altLang="en-US" sz="4800" dirty="0">
                <a:latin typeface="文鼎標楷注音" pitchFamily="34" charset="-120"/>
                <a:ea typeface="文鼎標楷注音" pitchFamily="34" charset="-120"/>
              </a:rPr>
              <a:t>。</a:t>
            </a:r>
            <a:r>
              <a:rPr lang="zh-TW" altLang="en-US" sz="4800" b="1" dirty="0">
                <a:latin typeface="文鼎標楷注音" pitchFamily="34" charset="-120"/>
                <a:ea typeface="文鼎標楷注音" pitchFamily="34" charset="-120"/>
              </a:rPr>
              <a:t> </a:t>
            </a:r>
          </a:p>
          <a:p>
            <a:pPr indent="-540000" algn="just">
              <a:lnSpc>
                <a:spcPct val="150000"/>
              </a:lnSpc>
              <a:spcAft>
                <a:spcPts val="600"/>
              </a:spcAft>
              <a:buFontTx/>
              <a:buNone/>
              <a:defRPr/>
            </a:pPr>
            <a:endParaRPr lang="zh-TW" altLang="en-US" sz="4800" dirty="0"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 rot="-1591973">
            <a:off x="-1493256" y="-2203984"/>
            <a:ext cx="7315200" cy="3855720"/>
          </a:xfrm>
          <a:custGeom>
            <a:avLst/>
            <a:gdLst/>
            <a:ahLst/>
            <a:cxnLst/>
            <a:rect l="l" t="t" r="r" b="b"/>
            <a:pathLst>
              <a:path w="7315200" h="3855720">
                <a:moveTo>
                  <a:pt x="0" y="0"/>
                </a:moveTo>
                <a:lnTo>
                  <a:pt x="7315200" y="0"/>
                </a:lnTo>
                <a:lnTo>
                  <a:pt x="7315200" y="3855720"/>
                </a:lnTo>
                <a:lnTo>
                  <a:pt x="0" y="38557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2492045">
            <a:off x="686121" y="7182227"/>
            <a:ext cx="2555501" cy="5495700"/>
          </a:xfrm>
          <a:custGeom>
            <a:avLst/>
            <a:gdLst/>
            <a:ahLst/>
            <a:cxnLst/>
            <a:rect l="l" t="t" r="r" b="b"/>
            <a:pathLst>
              <a:path w="2555501" h="5495700">
                <a:moveTo>
                  <a:pt x="0" y="0"/>
                </a:moveTo>
                <a:lnTo>
                  <a:pt x="2555501" y="0"/>
                </a:lnTo>
                <a:lnTo>
                  <a:pt x="2555501" y="5495700"/>
                </a:lnTo>
                <a:lnTo>
                  <a:pt x="0" y="54957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5" name="Rectangle 2">
            <a:extLst>
              <a:ext uri="{FF2B5EF4-FFF2-40B4-BE49-F238E27FC236}">
                <a16:creationId xmlns:a16="http://schemas.microsoft.com/office/drawing/2014/main" id="{2672E190-298E-4232-9521-81ABAF0E9111}"/>
              </a:ext>
            </a:extLst>
          </p:cNvPr>
          <p:cNvSpPr txBox="1">
            <a:spLocks noChangeArrowheads="1"/>
          </p:cNvSpPr>
          <p:nvPr/>
        </p:nvSpPr>
        <p:spPr>
          <a:xfrm>
            <a:off x="4754617" y="742972"/>
            <a:ext cx="13796575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TW" altLang="en-US" sz="6600" b="1" dirty="0">
                <a:latin typeface="文鼎標楷注音" panose="020B0602010101010101" pitchFamily="34" charset="-120"/>
                <a:ea typeface="文鼎標楷注音" panose="020B0602010101010101" pitchFamily="34" charset="-120"/>
              </a:rPr>
              <a:t>書包減重注意事項 </a:t>
            </a:r>
            <a:r>
              <a:rPr lang="en-US" altLang="zh-TW" sz="3600" b="1" dirty="0">
                <a:latin typeface="文鼎標楷注音" panose="020B0602010101010101" pitchFamily="34" charset="-120"/>
                <a:ea typeface="文鼎標楷注音" panose="020B0602010101010101" pitchFamily="34" charset="-120"/>
              </a:rPr>
              <a:t>1/2</a:t>
            </a: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4DD84D79-7809-40FA-AE7A-F63A1EB5F9BA}"/>
              </a:ext>
            </a:extLst>
          </p:cNvPr>
          <p:cNvSpPr txBox="1">
            <a:spLocks noChangeArrowheads="1"/>
          </p:cNvSpPr>
          <p:nvPr/>
        </p:nvSpPr>
        <p:spPr>
          <a:xfrm>
            <a:off x="2214171" y="2539646"/>
            <a:ext cx="15568612" cy="906942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FontTx/>
              <a:buNone/>
              <a:defRPr/>
            </a:pPr>
            <a:r>
              <a:rPr lang="zh-TW" altLang="en-US" sz="5400" dirty="0">
                <a:latin typeface="文鼎標楷注音" pitchFamily="34" charset="-120"/>
                <a:ea typeface="文鼎標楷注音" pitchFamily="34" charset="-120"/>
              </a:rPr>
              <a:t>一、</a:t>
            </a:r>
            <a:r>
              <a:rPr lang="zh-TW" altLang="en-US" sz="5400" dirty="0">
                <a:solidFill>
                  <a:srgbClr val="FF0000"/>
                </a:solidFill>
                <a:latin typeface="文鼎標楷注音" pitchFamily="34" charset="-120"/>
                <a:ea typeface="文鼎標楷注音" pitchFamily="34" charset="-120"/>
              </a:rPr>
              <a:t>書包重量</a:t>
            </a:r>
            <a:r>
              <a:rPr lang="en-US" altLang="zh-TW" sz="5400" dirty="0">
                <a:latin typeface="文鼎標楷注音" pitchFamily="34" charset="-120"/>
                <a:ea typeface="文鼎標楷注音" pitchFamily="34" charset="-120"/>
              </a:rPr>
              <a:t>〈</a:t>
            </a:r>
            <a:r>
              <a:rPr lang="zh-TW" altLang="en-US" sz="5400" dirty="0">
                <a:latin typeface="文鼎標楷注音" pitchFamily="34" charset="-120"/>
                <a:ea typeface="文鼎標楷注音" pitchFamily="34" charset="-120"/>
              </a:rPr>
              <a:t>含手提所有物品</a:t>
            </a:r>
            <a:r>
              <a:rPr lang="en-US" altLang="zh-TW" sz="5400" dirty="0">
                <a:latin typeface="文鼎標楷注音" pitchFamily="34" charset="-120"/>
                <a:ea typeface="文鼎標楷注音" pitchFamily="34" charset="-120"/>
              </a:rPr>
              <a:t>〉</a:t>
            </a:r>
          </a:p>
          <a:p>
            <a:pPr marL="0" indent="0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FontTx/>
              <a:buNone/>
              <a:defRPr/>
            </a:pPr>
            <a:r>
              <a:rPr lang="zh-TW" altLang="en-US" sz="5400" dirty="0">
                <a:latin typeface="文鼎標楷注音" pitchFamily="34" charset="-120"/>
                <a:ea typeface="文鼎標楷注音" pitchFamily="34" charset="-120"/>
              </a:rPr>
              <a:t>      </a:t>
            </a:r>
            <a:r>
              <a:rPr lang="zh-TW" altLang="en-US" sz="5400" dirty="0">
                <a:latin typeface="文鼎標楷注音破音一" pitchFamily="34" charset="-120"/>
                <a:ea typeface="文鼎標楷注音破音一" pitchFamily="34" charset="-120"/>
              </a:rPr>
              <a:t>不</a:t>
            </a:r>
            <a:r>
              <a:rPr lang="zh-TW" altLang="en-US" sz="5400" dirty="0">
                <a:latin typeface="文鼎標楷注音" pitchFamily="34" charset="-120"/>
                <a:ea typeface="文鼎標楷注音" pitchFamily="34" charset="-120"/>
              </a:rPr>
              <a:t>可超過體重的 </a:t>
            </a:r>
            <a:r>
              <a:rPr lang="en-US" altLang="zh-TW" sz="5400" dirty="0">
                <a:latin typeface="文鼎標楷注音" pitchFamily="34" charset="-120"/>
                <a:ea typeface="文鼎標楷注音" pitchFamily="34" charset="-120"/>
              </a:rPr>
              <a:t>12.5%</a:t>
            </a:r>
            <a:r>
              <a:rPr lang="zh-TW" altLang="en-US" sz="5400" dirty="0">
                <a:latin typeface="文鼎標楷注音" pitchFamily="34" charset="-120"/>
                <a:ea typeface="文鼎標楷注音" pitchFamily="34" charset="-120"/>
              </a:rPr>
              <a:t>（即</a:t>
            </a:r>
            <a:r>
              <a:rPr lang="en-US" altLang="zh-TW" sz="5400" dirty="0">
                <a:latin typeface="文鼎標楷注音" pitchFamily="34" charset="-120"/>
                <a:ea typeface="文鼎標楷注音" pitchFamily="34" charset="-120"/>
              </a:rPr>
              <a:t>1/8</a:t>
            </a:r>
            <a:r>
              <a:rPr lang="zh-TW" altLang="en-US" sz="5400" dirty="0">
                <a:latin typeface="文鼎標楷注音" pitchFamily="34" charset="-120"/>
                <a:ea typeface="文鼎標楷注音" pitchFamily="34" charset="-120"/>
              </a:rPr>
              <a:t>）。</a:t>
            </a:r>
          </a:p>
          <a:p>
            <a:pPr marL="0" indent="0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FontTx/>
              <a:buNone/>
              <a:defRPr/>
            </a:pPr>
            <a:r>
              <a:rPr lang="zh-TW" altLang="en-US" sz="5400" dirty="0">
                <a:latin typeface="文鼎標楷注音" pitchFamily="34" charset="-120"/>
                <a:ea typeface="文鼎標楷注音" pitchFamily="34" charset="-120"/>
              </a:rPr>
              <a:t>二、書包應</a:t>
            </a:r>
            <a:r>
              <a:rPr lang="zh-TW" altLang="en-US" sz="5400" dirty="0">
                <a:solidFill>
                  <a:srgbClr val="FF0000"/>
                </a:solidFill>
                <a:latin typeface="文鼎標楷注音" pitchFamily="34" charset="-120"/>
                <a:ea typeface="文鼎標楷注音" pitchFamily="34" charset="-120"/>
              </a:rPr>
              <a:t>雙肩</a:t>
            </a:r>
            <a:r>
              <a:rPr lang="zh-TW" altLang="en-US" sz="5400" dirty="0">
                <a:solidFill>
                  <a:srgbClr val="FF0000"/>
                </a:solidFill>
                <a:latin typeface="文鼎標楷注音破音一" pitchFamily="34" charset="-120"/>
                <a:ea typeface="文鼎標楷注音破音一" pitchFamily="34" charset="-120"/>
              </a:rPr>
              <a:t>背</a:t>
            </a:r>
            <a:r>
              <a:rPr lang="zh-TW" altLang="en-US" sz="5400" dirty="0">
                <a:solidFill>
                  <a:srgbClr val="FF0000"/>
                </a:solidFill>
                <a:latin typeface="文鼎標楷注音" pitchFamily="34" charset="-120"/>
                <a:ea typeface="文鼎標楷注音" pitchFamily="34" charset="-120"/>
              </a:rPr>
              <a:t>負</a:t>
            </a:r>
            <a:r>
              <a:rPr lang="zh-TW" altLang="en-US" sz="5400" dirty="0">
                <a:latin typeface="文鼎標楷注音" pitchFamily="34" charset="-120"/>
                <a:ea typeface="文鼎標楷注音" pitchFamily="34" charset="-120"/>
              </a:rPr>
              <a:t>，肩帶要寬。</a:t>
            </a:r>
          </a:p>
          <a:p>
            <a:pPr marL="0" indent="0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FontTx/>
              <a:buNone/>
              <a:defRPr/>
            </a:pPr>
            <a:r>
              <a:rPr lang="zh-TW" altLang="en-US" sz="5400" dirty="0">
                <a:latin typeface="文鼎標楷注音" pitchFamily="34" charset="-120"/>
                <a:ea typeface="文鼎標楷注音" pitchFamily="34" charset="-120"/>
              </a:rPr>
              <a:t>三、</a:t>
            </a:r>
            <a:r>
              <a:rPr lang="zh-TW" altLang="en-US" sz="5400" dirty="0">
                <a:solidFill>
                  <a:srgbClr val="FF0000"/>
                </a:solidFill>
                <a:latin typeface="文鼎標楷注音" pitchFamily="34" charset="-120"/>
                <a:ea typeface="文鼎標楷注音" pitchFamily="34" charset="-120"/>
              </a:rPr>
              <a:t>空書包宜量輕</a:t>
            </a:r>
            <a:r>
              <a:rPr lang="zh-TW" altLang="en-US" sz="5400" dirty="0">
                <a:latin typeface="文鼎標楷注音" pitchFamily="34" charset="-120"/>
                <a:ea typeface="文鼎標楷注音" pitchFamily="34" charset="-120"/>
              </a:rPr>
              <a:t>，材質佳。</a:t>
            </a:r>
          </a:p>
          <a:p>
            <a:pPr marL="0" indent="0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FontTx/>
              <a:buNone/>
              <a:defRPr/>
            </a:pPr>
            <a:r>
              <a:rPr lang="zh-TW" altLang="en-US" sz="5400" dirty="0">
                <a:latin typeface="文鼎標楷注音" pitchFamily="34" charset="-120"/>
                <a:ea typeface="文鼎標楷注音" pitchFamily="34" charset="-120"/>
              </a:rPr>
              <a:t>四、</a:t>
            </a:r>
            <a:r>
              <a:rPr lang="zh-TW" altLang="en-US" sz="5400" dirty="0">
                <a:solidFill>
                  <a:srgbClr val="FF0000"/>
                </a:solidFill>
                <a:latin typeface="文鼎標楷注音" pitchFamily="34" charset="-120"/>
                <a:ea typeface="文鼎標楷注音" pitchFamily="34" charset="-120"/>
              </a:rPr>
              <a:t>重量接近骨盆、緊貼腰背</a:t>
            </a:r>
            <a:r>
              <a:rPr lang="zh-TW" altLang="en-US" sz="5400" dirty="0">
                <a:latin typeface="文鼎標楷注音" pitchFamily="34" charset="-120"/>
                <a:ea typeface="文鼎標楷注音" pitchFamily="34" charset="-120"/>
              </a:rPr>
              <a:t>。</a:t>
            </a:r>
          </a:p>
          <a:p>
            <a:pPr indent="-540000" algn="just">
              <a:lnSpc>
                <a:spcPct val="150000"/>
              </a:lnSpc>
              <a:spcAft>
                <a:spcPts val="600"/>
              </a:spcAft>
              <a:buFontTx/>
              <a:buNone/>
              <a:defRPr/>
            </a:pPr>
            <a:endParaRPr lang="zh-TW" altLang="en-US" sz="5400" dirty="0"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E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-1417219" y="3544411"/>
            <a:ext cx="4891838" cy="4527174"/>
          </a:xfrm>
          <a:custGeom>
            <a:avLst/>
            <a:gdLst/>
            <a:ahLst/>
            <a:cxnLst/>
            <a:rect l="l" t="t" r="r" b="b"/>
            <a:pathLst>
              <a:path w="4891838" h="4527174">
                <a:moveTo>
                  <a:pt x="0" y="0"/>
                </a:moveTo>
                <a:lnTo>
                  <a:pt x="4891838" y="0"/>
                </a:lnTo>
                <a:lnTo>
                  <a:pt x="4891838" y="4527174"/>
                </a:lnTo>
                <a:lnTo>
                  <a:pt x="0" y="45271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8627142">
            <a:off x="15507404" y="-1196905"/>
            <a:ext cx="2555501" cy="5495700"/>
          </a:xfrm>
          <a:custGeom>
            <a:avLst/>
            <a:gdLst/>
            <a:ahLst/>
            <a:cxnLst/>
            <a:rect l="l" t="t" r="r" b="b"/>
            <a:pathLst>
              <a:path w="2555501" h="5495700">
                <a:moveTo>
                  <a:pt x="0" y="0"/>
                </a:moveTo>
                <a:lnTo>
                  <a:pt x="2555500" y="0"/>
                </a:lnTo>
                <a:lnTo>
                  <a:pt x="2555500" y="5495700"/>
                </a:lnTo>
                <a:lnTo>
                  <a:pt x="0" y="54957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 rot="9208026">
            <a:off x="11954751" y="8914513"/>
            <a:ext cx="7315200" cy="3855720"/>
          </a:xfrm>
          <a:custGeom>
            <a:avLst/>
            <a:gdLst/>
            <a:ahLst/>
            <a:cxnLst/>
            <a:rect l="l" t="t" r="r" b="b"/>
            <a:pathLst>
              <a:path w="7315200" h="3855720">
                <a:moveTo>
                  <a:pt x="0" y="0"/>
                </a:moveTo>
                <a:lnTo>
                  <a:pt x="7315200" y="0"/>
                </a:lnTo>
                <a:lnTo>
                  <a:pt x="7315200" y="3855720"/>
                </a:lnTo>
                <a:lnTo>
                  <a:pt x="0" y="385572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7" name="Rectangle 2">
            <a:extLst>
              <a:ext uri="{FF2B5EF4-FFF2-40B4-BE49-F238E27FC236}">
                <a16:creationId xmlns:a16="http://schemas.microsoft.com/office/drawing/2014/main" id="{460CE571-50DC-4A6E-BC6B-EC82943A2629}"/>
              </a:ext>
            </a:extLst>
          </p:cNvPr>
          <p:cNvSpPr txBox="1">
            <a:spLocks noChangeArrowheads="1"/>
          </p:cNvSpPr>
          <p:nvPr/>
        </p:nvSpPr>
        <p:spPr>
          <a:xfrm>
            <a:off x="2488915" y="731109"/>
            <a:ext cx="12598685" cy="181265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TW" altLang="en-US" sz="6600" b="1" dirty="0">
                <a:latin typeface="文鼎標楷注音" panose="020B0602010101010101" pitchFamily="34" charset="-120"/>
                <a:ea typeface="文鼎標楷注音" panose="020B0602010101010101" pitchFamily="34" charset="-120"/>
              </a:rPr>
              <a:t>書包減重注意事項 </a:t>
            </a:r>
            <a:r>
              <a:rPr lang="en-US" altLang="zh-TW" sz="3600" b="1" dirty="0">
                <a:latin typeface="華康魏碑體" panose="02010609010101010101" pitchFamily="49" charset="-120"/>
                <a:ea typeface="華康魏碑體" panose="02010609010101010101" pitchFamily="49" charset="-120"/>
              </a:rPr>
              <a:t>2/2</a:t>
            </a:r>
          </a:p>
        </p:txBody>
      </p:sp>
      <p:sp>
        <p:nvSpPr>
          <p:cNvPr id="18" name="Rectangle 3">
            <a:extLst>
              <a:ext uri="{FF2B5EF4-FFF2-40B4-BE49-F238E27FC236}">
                <a16:creationId xmlns:a16="http://schemas.microsoft.com/office/drawing/2014/main" id="{DF540E1E-380F-4BDD-99B7-0C1534EE94A5}"/>
              </a:ext>
            </a:extLst>
          </p:cNvPr>
          <p:cNvSpPr txBox="1">
            <a:spLocks noChangeArrowheads="1"/>
          </p:cNvSpPr>
          <p:nvPr/>
        </p:nvSpPr>
        <p:spPr>
          <a:xfrm>
            <a:off x="1729638" y="2033084"/>
            <a:ext cx="15087600" cy="752280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zh-TW" altLang="en-US" sz="4800" dirty="0">
                <a:latin typeface="文鼎標楷注音" pitchFamily="34" charset="-120"/>
                <a:ea typeface="文鼎標楷注音" pitchFamily="34" charset="-120"/>
              </a:rPr>
              <a:t>五、每日整理當日所需之文具、書籍，    </a:t>
            </a:r>
            <a:endParaRPr lang="en-US" altLang="zh-TW" sz="4800" dirty="0">
              <a:latin typeface="文鼎標楷注音" pitchFamily="34" charset="-120"/>
              <a:ea typeface="文鼎標楷注音" pitchFamily="34" charset="-120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zh-TW" altLang="en-US" sz="4800" dirty="0">
                <a:latin typeface="文鼎標楷注音" pitchFamily="34" charset="-120"/>
                <a:ea typeface="文鼎標楷注音" pitchFamily="34" charset="-120"/>
              </a:rPr>
              <a:t>      其餘書籍及學用品請置於置物櫃。</a:t>
            </a:r>
            <a:endParaRPr lang="en-US" altLang="zh-TW" sz="4800" dirty="0">
              <a:latin typeface="文鼎標楷注音" pitchFamily="34" charset="-120"/>
              <a:ea typeface="文鼎標楷注音" pitchFamily="34" charset="-120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zh-TW" altLang="en-US" sz="4800" dirty="0">
                <a:latin typeface="文鼎標楷注音" pitchFamily="34" charset="-120"/>
                <a:ea typeface="文鼎標楷注音" pitchFamily="34" charset="-120"/>
              </a:rPr>
              <a:t>六、簡化安親班的物品請另行處理，</a:t>
            </a:r>
            <a:endParaRPr lang="en-US" altLang="zh-TW" sz="4800" dirty="0">
              <a:latin typeface="文鼎標楷注音" pitchFamily="34" charset="-120"/>
              <a:ea typeface="文鼎標楷注音" pitchFamily="34" charset="-120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zh-TW" altLang="en-US" sz="4800" dirty="0">
                <a:latin typeface="文鼎標楷注音" pitchFamily="34" charset="-120"/>
                <a:ea typeface="文鼎標楷注音" pitchFamily="34" charset="-120"/>
              </a:rPr>
              <a:t>      以免增加重</a:t>
            </a:r>
            <a:r>
              <a:rPr lang="zh-TW" altLang="en-US" sz="4800" dirty="0">
                <a:latin typeface="文鼎標楷注音破音一" pitchFamily="34" charset="-120"/>
                <a:ea typeface="文鼎標楷注音破音一" pitchFamily="34" charset="-120"/>
              </a:rPr>
              <a:t>量</a:t>
            </a:r>
            <a:endParaRPr lang="en-US" altLang="zh-TW" sz="4800" dirty="0">
              <a:latin typeface="文鼎標楷注音破音一" pitchFamily="34" charset="-120"/>
              <a:ea typeface="文鼎標楷注音破音一" pitchFamily="34" charset="-120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zh-TW" altLang="en-US" sz="4800" dirty="0">
                <a:latin typeface="文鼎標楷注音" pitchFamily="34" charset="-120"/>
                <a:ea typeface="文鼎標楷注音" pitchFamily="34" charset="-120"/>
              </a:rPr>
              <a:t>七、儘</a:t>
            </a:r>
            <a:r>
              <a:rPr lang="zh-TW" altLang="en-US" sz="4800" dirty="0">
                <a:latin typeface="文鼎標楷注音破音一" pitchFamily="34" charset="-120"/>
                <a:ea typeface="文鼎標楷注音破音一" pitchFamily="34" charset="-120"/>
              </a:rPr>
              <a:t>量</a:t>
            </a:r>
            <a:r>
              <a:rPr lang="zh-TW" altLang="en-US" sz="4800" dirty="0">
                <a:latin typeface="文鼎標楷注音" pitchFamily="34" charset="-120"/>
                <a:ea typeface="文鼎標楷注音" pitchFamily="34" charset="-120"/>
              </a:rPr>
              <a:t>不要使用拖拉式書包。</a:t>
            </a:r>
            <a:endParaRPr lang="en-US" altLang="zh-TW" sz="4800" dirty="0">
              <a:latin typeface="文鼎標楷注音" pitchFamily="34" charset="-120"/>
              <a:ea typeface="文鼎標楷注音" pitchFamily="34" charset="-120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zh-TW" altLang="en-US" sz="4800" dirty="0">
                <a:latin typeface="文鼎標楷注音" pitchFamily="34" charset="-120"/>
                <a:ea typeface="文鼎標楷注音" pitchFamily="34" charset="-120"/>
              </a:rPr>
              <a:t>     （請考慮上、下樓梯之不便性。）</a:t>
            </a:r>
            <a:endParaRPr lang="zh-TW" altLang="en-US" sz="4800" b="1" dirty="0">
              <a:latin typeface="文鼎標楷注音" pitchFamily="34" charset="-120"/>
              <a:ea typeface="文鼎標楷注音" pitchFamily="34" charset="-120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endParaRPr lang="zh-TW" altLang="en-US" sz="4800" dirty="0">
              <a:latin typeface="標楷體" pitchFamily="65" charset="-120"/>
              <a:ea typeface="標楷體" pitchFamily="65" charset="-120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endParaRPr lang="zh-TW" altLang="en-US" sz="4800" dirty="0">
              <a:latin typeface="標楷體" pitchFamily="65" charset="-120"/>
              <a:ea typeface="標楷體" pitchFamily="65" charset="-120"/>
            </a:endParaRPr>
          </a:p>
          <a:p>
            <a:pPr indent="-540000">
              <a:lnSpc>
                <a:spcPct val="150000"/>
              </a:lnSpc>
              <a:spcAft>
                <a:spcPts val="600"/>
              </a:spcAft>
              <a:buFontTx/>
              <a:buNone/>
              <a:defRPr/>
            </a:pPr>
            <a:endParaRPr lang="zh-TW" altLang="en-US" sz="4800" dirty="0"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>
            <a:off x="14097000" y="6819900"/>
            <a:ext cx="3775731" cy="3178479"/>
          </a:xfrm>
          <a:custGeom>
            <a:avLst/>
            <a:gdLst/>
            <a:ahLst/>
            <a:cxnLst/>
            <a:rect l="l" t="t" r="r" b="b"/>
            <a:pathLst>
              <a:path w="3775731" h="3178479">
                <a:moveTo>
                  <a:pt x="0" y="0"/>
                </a:moveTo>
                <a:lnTo>
                  <a:pt x="3775731" y="0"/>
                </a:lnTo>
                <a:lnTo>
                  <a:pt x="3775731" y="3178479"/>
                </a:lnTo>
                <a:lnTo>
                  <a:pt x="0" y="317847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5011400" y="490338"/>
            <a:ext cx="2605838" cy="2290962"/>
          </a:xfrm>
          <a:custGeom>
            <a:avLst/>
            <a:gdLst/>
            <a:ahLst/>
            <a:cxnLst/>
            <a:rect l="l" t="t" r="r" b="b"/>
            <a:pathLst>
              <a:path w="4891838" h="4527174">
                <a:moveTo>
                  <a:pt x="0" y="0"/>
                </a:moveTo>
                <a:lnTo>
                  <a:pt x="4891838" y="0"/>
                </a:lnTo>
                <a:lnTo>
                  <a:pt x="4891838" y="4527173"/>
                </a:lnTo>
                <a:lnTo>
                  <a:pt x="0" y="452717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1591973">
            <a:off x="-1493256" y="-2203984"/>
            <a:ext cx="7315200" cy="3855720"/>
          </a:xfrm>
          <a:custGeom>
            <a:avLst/>
            <a:gdLst/>
            <a:ahLst/>
            <a:cxnLst/>
            <a:rect l="l" t="t" r="r" b="b"/>
            <a:pathLst>
              <a:path w="7315200" h="3855720">
                <a:moveTo>
                  <a:pt x="0" y="0"/>
                </a:moveTo>
                <a:lnTo>
                  <a:pt x="7315200" y="0"/>
                </a:lnTo>
                <a:lnTo>
                  <a:pt x="7315200" y="3855720"/>
                </a:lnTo>
                <a:lnTo>
                  <a:pt x="0" y="385572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-2492045">
            <a:off x="527643" y="6716554"/>
            <a:ext cx="2555501" cy="5495700"/>
          </a:xfrm>
          <a:custGeom>
            <a:avLst/>
            <a:gdLst/>
            <a:ahLst/>
            <a:cxnLst/>
            <a:rect l="l" t="t" r="r" b="b"/>
            <a:pathLst>
              <a:path w="2555501" h="5495700">
                <a:moveTo>
                  <a:pt x="0" y="0"/>
                </a:moveTo>
                <a:lnTo>
                  <a:pt x="2555501" y="0"/>
                </a:lnTo>
                <a:lnTo>
                  <a:pt x="2555501" y="5495700"/>
                </a:lnTo>
                <a:lnTo>
                  <a:pt x="0" y="54957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4" name="Rectangle 2">
            <a:extLst>
              <a:ext uri="{FF2B5EF4-FFF2-40B4-BE49-F238E27FC236}">
                <a16:creationId xmlns:a16="http://schemas.microsoft.com/office/drawing/2014/main" id="{8797ABCD-BE77-4FDC-89EE-126CCECB9B97}"/>
              </a:ext>
            </a:extLst>
          </p:cNvPr>
          <p:cNvSpPr txBox="1">
            <a:spLocks noChangeArrowheads="1"/>
          </p:cNvSpPr>
          <p:nvPr/>
        </p:nvSpPr>
        <p:spPr>
          <a:xfrm>
            <a:off x="1357313" y="914400"/>
            <a:ext cx="11063287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TW" altLang="en-US" sz="7200" b="1">
                <a:latin typeface="文鼎標楷注音" panose="020B0602010101010101" pitchFamily="34" charset="-120"/>
                <a:ea typeface="文鼎標楷注音" panose="020B0602010101010101" pitchFamily="34" charset="-120"/>
              </a:rPr>
              <a:t>書包減重的方法 </a:t>
            </a:r>
            <a:r>
              <a:rPr lang="en-US" altLang="zh-TW" sz="3600" b="1">
                <a:latin typeface="華康魏碑體" panose="02010609010101010101" pitchFamily="49" charset="-120"/>
                <a:ea typeface="華康魏碑體" panose="02010609010101010101" pitchFamily="49" charset="-120"/>
              </a:rPr>
              <a:t>1/2</a:t>
            </a:r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55AE10C6-C628-4B28-8D1A-260BCF20C470}"/>
              </a:ext>
            </a:extLst>
          </p:cNvPr>
          <p:cNvSpPr txBox="1">
            <a:spLocks noChangeArrowheads="1"/>
          </p:cNvSpPr>
          <p:nvPr/>
        </p:nvSpPr>
        <p:spPr>
          <a:xfrm>
            <a:off x="951668" y="2355370"/>
            <a:ext cx="16892989" cy="7643009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zh-TW" altLang="en-US" sz="4400" dirty="0">
                <a:latin typeface="文鼎標楷注音" pitchFamily="34" charset="-120"/>
                <a:ea typeface="文鼎標楷注音" pitchFamily="34" charset="-120"/>
              </a:rPr>
              <a:t>一、</a:t>
            </a:r>
            <a:r>
              <a:rPr lang="zh-TW" altLang="en-US" sz="4400" b="1" dirty="0">
                <a:solidFill>
                  <a:srgbClr val="FF0000"/>
                </a:solidFill>
                <a:latin typeface="文鼎標楷注音" pitchFamily="34" charset="-120"/>
                <a:ea typeface="文鼎標楷注音" pitchFamily="34" charset="-120"/>
              </a:rPr>
              <a:t>臨睡前</a:t>
            </a:r>
            <a:r>
              <a:rPr lang="zh-TW" altLang="en-US" sz="4400" dirty="0">
                <a:latin typeface="文鼎標楷注音" pitchFamily="34" charset="-120"/>
                <a:ea typeface="文鼎標楷注音" pitchFamily="34" charset="-120"/>
              </a:rPr>
              <a:t>：</a:t>
            </a:r>
            <a:r>
              <a:rPr lang="zh-TW" altLang="en-US" sz="4400" dirty="0">
                <a:solidFill>
                  <a:srgbClr val="C00000"/>
                </a:solidFill>
                <a:latin typeface="文鼎標楷注音" pitchFamily="34" charset="-120"/>
                <a:ea typeface="文鼎標楷注音" pitchFamily="34" charset="-120"/>
              </a:rPr>
              <a:t>依照課表整理書包</a:t>
            </a:r>
            <a:r>
              <a:rPr lang="zh-TW" altLang="en-US" sz="4400" dirty="0">
                <a:latin typeface="文鼎標楷注音" pitchFamily="34" charset="-120"/>
                <a:ea typeface="文鼎標楷注音" pitchFamily="34" charset="-120"/>
              </a:rPr>
              <a:t>。</a:t>
            </a:r>
            <a:endParaRPr lang="en-US" altLang="zh-TW" sz="4400" dirty="0">
              <a:latin typeface="文鼎標楷注音" pitchFamily="34" charset="-120"/>
              <a:ea typeface="文鼎標楷注音" pitchFamily="34" charset="-120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zh-TW" altLang="en-US" sz="4400" dirty="0">
                <a:latin typeface="文鼎標楷注音" pitchFamily="34" charset="-120"/>
                <a:ea typeface="文鼎標楷注音" pitchFamily="34" charset="-120"/>
              </a:rPr>
              <a:t>二、</a:t>
            </a:r>
            <a:r>
              <a:rPr lang="zh-TW" altLang="en-US" sz="4400" b="1" dirty="0">
                <a:solidFill>
                  <a:srgbClr val="00B050"/>
                </a:solidFill>
                <a:latin typeface="文鼎標楷注音" pitchFamily="34" charset="-120"/>
                <a:ea typeface="文鼎標楷注音" pitchFamily="34" charset="-120"/>
              </a:rPr>
              <a:t>上學前</a:t>
            </a:r>
            <a:r>
              <a:rPr lang="zh-TW" altLang="en-US" sz="4400" dirty="0">
                <a:latin typeface="文鼎標楷注音" pitchFamily="34" charset="-120"/>
                <a:ea typeface="文鼎標楷注音" pitchFamily="34" charset="-120"/>
              </a:rPr>
              <a:t>：</a:t>
            </a:r>
            <a:r>
              <a:rPr lang="zh-TW" altLang="en-US" sz="4400" dirty="0">
                <a:solidFill>
                  <a:srgbClr val="00B050"/>
                </a:solidFill>
                <a:latin typeface="文鼎標楷注音" pitchFamily="34" charset="-120"/>
                <a:ea typeface="文鼎標楷注音" pitchFamily="34" charset="-120"/>
              </a:rPr>
              <a:t>調整</a:t>
            </a:r>
            <a:r>
              <a:rPr lang="zh-TW" altLang="en-US" sz="4400" dirty="0">
                <a:latin typeface="文鼎標楷注音" pitchFamily="34" charset="-120"/>
                <a:ea typeface="文鼎標楷注音" pitchFamily="34" charset="-120"/>
              </a:rPr>
              <a:t>書包</a:t>
            </a:r>
            <a:r>
              <a:rPr lang="zh-TW" altLang="en-US" sz="4400" dirty="0">
                <a:solidFill>
                  <a:srgbClr val="00B050"/>
                </a:solidFill>
                <a:latin typeface="文鼎標楷注音" pitchFamily="34" charset="-120"/>
                <a:ea typeface="文鼎標楷注音" pitchFamily="34" charset="-120"/>
              </a:rPr>
              <a:t>雙肩背負</a:t>
            </a:r>
            <a:r>
              <a:rPr lang="zh-TW" altLang="en-US" sz="4400" dirty="0">
                <a:latin typeface="文鼎標楷注音" pitchFamily="34" charset="-120"/>
                <a:ea typeface="文鼎標楷注音" pitchFamily="34" charset="-120"/>
              </a:rPr>
              <a:t>，</a:t>
            </a:r>
            <a:r>
              <a:rPr lang="zh-TW" altLang="en-US" sz="4400" dirty="0">
                <a:solidFill>
                  <a:srgbClr val="00B050"/>
                </a:solidFill>
                <a:latin typeface="文鼎標楷注音" pitchFamily="34" charset="-120"/>
                <a:ea typeface="文鼎標楷注音" pitchFamily="34" charset="-120"/>
              </a:rPr>
              <a:t>緊貼腰背</a:t>
            </a:r>
            <a:r>
              <a:rPr lang="zh-TW" altLang="en-US" sz="4400" dirty="0">
                <a:latin typeface="文鼎標楷注音" pitchFamily="34" charset="-120"/>
                <a:ea typeface="文鼎標楷注音" pitchFamily="34" charset="-120"/>
              </a:rPr>
              <a:t>。</a:t>
            </a:r>
            <a:endParaRPr lang="en-US" altLang="zh-TW" sz="4400" dirty="0">
              <a:latin typeface="文鼎標楷注音" pitchFamily="34" charset="-120"/>
              <a:ea typeface="文鼎標楷注音" pitchFamily="34" charset="-120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zh-TW" altLang="en-US" sz="4400" dirty="0">
                <a:latin typeface="文鼎標楷注音" pitchFamily="34" charset="-120"/>
                <a:ea typeface="文鼎標楷注音" pitchFamily="34" charset="-120"/>
              </a:rPr>
              <a:t>三、</a:t>
            </a:r>
            <a:r>
              <a:rPr lang="zh-TW" altLang="en-US" sz="4400" b="1" dirty="0">
                <a:solidFill>
                  <a:schemeClr val="accent2"/>
                </a:solidFill>
                <a:latin typeface="文鼎標楷注音" pitchFamily="34" charset="-120"/>
                <a:ea typeface="文鼎標楷注音" pitchFamily="34" charset="-120"/>
              </a:rPr>
              <a:t>放學前</a:t>
            </a:r>
            <a:r>
              <a:rPr lang="zh-TW" altLang="en-US" sz="4400" dirty="0">
                <a:latin typeface="文鼎標楷注音" pitchFamily="34" charset="-120"/>
                <a:ea typeface="文鼎標楷注音" pitchFamily="34" charset="-120"/>
              </a:rPr>
              <a:t>：收拾書包，</a:t>
            </a:r>
            <a:r>
              <a:rPr lang="zh-TW" altLang="en-US" sz="4400" dirty="0">
                <a:solidFill>
                  <a:schemeClr val="accent2">
                    <a:lumMod val="75000"/>
                  </a:schemeClr>
                </a:solidFill>
                <a:latin typeface="文鼎標楷注音" pitchFamily="34" charset="-120"/>
                <a:ea typeface="文鼎標楷注音" pitchFamily="34" charset="-120"/>
              </a:rPr>
              <a:t>回家沒複習的書不帶</a:t>
            </a:r>
            <a:r>
              <a:rPr lang="zh-TW" altLang="en-US" sz="4400" dirty="0">
                <a:latin typeface="文鼎標楷注音" pitchFamily="34" charset="-120"/>
                <a:ea typeface="文鼎標楷注音" pitchFamily="34" charset="-120"/>
              </a:rPr>
              <a:t>，善用置物櫃。</a:t>
            </a:r>
            <a:endParaRPr lang="en-US" altLang="zh-TW" sz="4400" dirty="0">
              <a:latin typeface="文鼎標楷注音" pitchFamily="34" charset="-120"/>
              <a:ea typeface="文鼎標楷注音" pitchFamily="34" charset="-120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zh-TW" altLang="en-US" sz="5400" dirty="0">
                <a:latin typeface="文鼎標楷注音" pitchFamily="34" charset="-120"/>
                <a:ea typeface="文鼎標楷注音" pitchFamily="34" charset="-120"/>
              </a:rPr>
              <a:t>四、</a:t>
            </a:r>
            <a:r>
              <a:rPr lang="zh-TW" altLang="en-US" sz="5400" dirty="0">
                <a:solidFill>
                  <a:schemeClr val="accent6">
                    <a:lumMod val="75000"/>
                  </a:schemeClr>
                </a:solidFill>
                <a:latin typeface="文鼎標楷注音" pitchFamily="34" charset="-120"/>
                <a:ea typeface="文鼎標楷注音" pitchFamily="34" charset="-120"/>
              </a:rPr>
              <a:t>經常使用到的用具</a:t>
            </a:r>
            <a:r>
              <a:rPr lang="zh-TW" altLang="en-US" sz="5400" dirty="0">
                <a:latin typeface="文鼎標楷注音" pitchFamily="34" charset="-120"/>
                <a:ea typeface="文鼎標楷注音" pitchFamily="34" charset="-120"/>
              </a:rPr>
              <a:t>，如</a:t>
            </a:r>
            <a:r>
              <a:rPr lang="en-US" altLang="zh-TW" sz="5400" dirty="0">
                <a:latin typeface="文鼎標楷注音" pitchFamily="34" charset="-120"/>
                <a:ea typeface="文鼎標楷注音" pitchFamily="34" charset="-120"/>
              </a:rPr>
              <a:t>:</a:t>
            </a:r>
            <a:r>
              <a:rPr lang="zh-TW" altLang="en-US" sz="5400" dirty="0">
                <a:latin typeface="文鼎標楷注音" pitchFamily="34" charset="-120"/>
                <a:ea typeface="文鼎標楷注音" pitchFamily="34" charset="-120"/>
              </a:rPr>
              <a:t>彩色筆、剪刀</a:t>
            </a:r>
            <a:r>
              <a:rPr lang="en-US" altLang="zh-TW" sz="5400" dirty="0">
                <a:latin typeface="文鼎標楷注音" pitchFamily="34" charset="-120"/>
                <a:ea typeface="文鼎標楷注音" pitchFamily="34" charset="-120"/>
              </a:rPr>
              <a:t>…</a:t>
            </a:r>
            <a:r>
              <a:rPr lang="zh-TW" altLang="en-US" sz="5400" dirty="0">
                <a:latin typeface="文鼎標楷注音" pitchFamily="34" charset="-120"/>
                <a:ea typeface="文鼎標楷注音" pitchFamily="34" charset="-120"/>
              </a:rPr>
              <a:t>等，</a:t>
            </a:r>
            <a:r>
              <a:rPr lang="zh-TW" altLang="en-US" sz="5400" dirty="0">
                <a:solidFill>
                  <a:schemeClr val="accent6">
                    <a:lumMod val="75000"/>
                  </a:schemeClr>
                </a:solidFill>
                <a:latin typeface="文鼎標楷注音" pitchFamily="34" charset="-120"/>
                <a:ea typeface="文鼎標楷注音" pitchFamily="34" charset="-120"/>
              </a:rPr>
              <a:t>可放在置物櫃</a:t>
            </a:r>
            <a:r>
              <a:rPr lang="zh-TW" altLang="en-US" sz="5400" dirty="0">
                <a:latin typeface="文鼎標楷注音" pitchFamily="34" charset="-120"/>
                <a:ea typeface="文鼎標楷注音" pitchFamily="34" charset="-120"/>
              </a:rPr>
              <a:t>。</a:t>
            </a:r>
            <a:endParaRPr lang="en-US" altLang="zh-TW" sz="5400" dirty="0">
              <a:latin typeface="文鼎標楷注音" pitchFamily="34" charset="-120"/>
              <a:ea typeface="文鼎標楷注音" pitchFamily="34" charset="-120"/>
            </a:endParaRPr>
          </a:p>
          <a:p>
            <a:pPr indent="-540000" algn="just">
              <a:lnSpc>
                <a:spcPct val="150000"/>
              </a:lnSpc>
              <a:spcAft>
                <a:spcPts val="600"/>
              </a:spcAft>
              <a:buFontTx/>
              <a:buNone/>
              <a:defRPr/>
            </a:pPr>
            <a:endParaRPr lang="zh-TW" altLang="en-US" sz="5400" dirty="0"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>
            <a:off x="14097000" y="6819900"/>
            <a:ext cx="3775731" cy="3178479"/>
          </a:xfrm>
          <a:custGeom>
            <a:avLst/>
            <a:gdLst/>
            <a:ahLst/>
            <a:cxnLst/>
            <a:rect l="l" t="t" r="r" b="b"/>
            <a:pathLst>
              <a:path w="3775731" h="3178479">
                <a:moveTo>
                  <a:pt x="0" y="0"/>
                </a:moveTo>
                <a:lnTo>
                  <a:pt x="3775731" y="0"/>
                </a:lnTo>
                <a:lnTo>
                  <a:pt x="3775731" y="3178479"/>
                </a:lnTo>
                <a:lnTo>
                  <a:pt x="0" y="317847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5011400" y="490338"/>
            <a:ext cx="2605838" cy="2290962"/>
          </a:xfrm>
          <a:custGeom>
            <a:avLst/>
            <a:gdLst/>
            <a:ahLst/>
            <a:cxnLst/>
            <a:rect l="l" t="t" r="r" b="b"/>
            <a:pathLst>
              <a:path w="4891838" h="4527174">
                <a:moveTo>
                  <a:pt x="0" y="0"/>
                </a:moveTo>
                <a:lnTo>
                  <a:pt x="4891838" y="0"/>
                </a:lnTo>
                <a:lnTo>
                  <a:pt x="4891838" y="4527173"/>
                </a:lnTo>
                <a:lnTo>
                  <a:pt x="0" y="452717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1591973">
            <a:off x="-1493256" y="-2203984"/>
            <a:ext cx="7315200" cy="3855720"/>
          </a:xfrm>
          <a:custGeom>
            <a:avLst/>
            <a:gdLst/>
            <a:ahLst/>
            <a:cxnLst/>
            <a:rect l="l" t="t" r="r" b="b"/>
            <a:pathLst>
              <a:path w="7315200" h="3855720">
                <a:moveTo>
                  <a:pt x="0" y="0"/>
                </a:moveTo>
                <a:lnTo>
                  <a:pt x="7315200" y="0"/>
                </a:lnTo>
                <a:lnTo>
                  <a:pt x="7315200" y="3855720"/>
                </a:lnTo>
                <a:lnTo>
                  <a:pt x="0" y="385572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-2492045">
            <a:off x="527643" y="6716554"/>
            <a:ext cx="2555501" cy="5495700"/>
          </a:xfrm>
          <a:custGeom>
            <a:avLst/>
            <a:gdLst/>
            <a:ahLst/>
            <a:cxnLst/>
            <a:rect l="l" t="t" r="r" b="b"/>
            <a:pathLst>
              <a:path w="2555501" h="5495700">
                <a:moveTo>
                  <a:pt x="0" y="0"/>
                </a:moveTo>
                <a:lnTo>
                  <a:pt x="2555501" y="0"/>
                </a:lnTo>
                <a:lnTo>
                  <a:pt x="2555501" y="5495700"/>
                </a:lnTo>
                <a:lnTo>
                  <a:pt x="0" y="54957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A03BACB1-2253-4FAF-924C-D76B246DCFD6}"/>
              </a:ext>
            </a:extLst>
          </p:cNvPr>
          <p:cNvSpPr txBox="1">
            <a:spLocks noChangeArrowheads="1"/>
          </p:cNvSpPr>
          <p:nvPr/>
        </p:nvSpPr>
        <p:spPr>
          <a:xfrm>
            <a:off x="4583873" y="520417"/>
            <a:ext cx="9513127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TW" altLang="en-US" sz="6600" b="1" dirty="0">
                <a:latin typeface="文鼎標楷注音" panose="020B0602010101010101" pitchFamily="34" charset="-120"/>
                <a:ea typeface="文鼎標楷注音" panose="020B0602010101010101" pitchFamily="34" charset="-120"/>
              </a:rPr>
              <a:t>如何</a:t>
            </a:r>
            <a:r>
              <a:rPr lang="zh-TW" altLang="en-US" sz="6600" b="1" dirty="0">
                <a:latin typeface="文鼎標楷注音破音一" panose="020B0602010101010101" pitchFamily="34" charset="-120"/>
                <a:ea typeface="文鼎標楷注音破音一" panose="020B0602010101010101" pitchFamily="34" charset="-120"/>
              </a:rPr>
              <a:t>背</a:t>
            </a:r>
            <a:r>
              <a:rPr lang="zh-TW" altLang="en-US" sz="6600" b="1" dirty="0">
                <a:latin typeface="文鼎標楷注音" panose="020B0602010101010101" pitchFamily="34" charset="-120"/>
                <a:ea typeface="文鼎標楷注音" panose="020B0602010101010101" pitchFamily="34" charset="-120"/>
              </a:rPr>
              <a:t>書包？</a:t>
            </a:r>
            <a:r>
              <a:rPr lang="en-US" altLang="zh-TW" sz="3200" b="1" dirty="0">
                <a:latin typeface="華康魏碑體" panose="02010609010101010101" pitchFamily="49" charset="-120"/>
                <a:ea typeface="華康魏碑體" panose="02010609010101010101" pitchFamily="49" charset="-120"/>
              </a:rPr>
              <a:t>1/3</a:t>
            </a:r>
            <a:endParaRPr lang="en-US" altLang="zh-TW" sz="6600" b="1" dirty="0">
              <a:latin typeface="華康魏碑體" panose="02010609010101010101" pitchFamily="49" charset="-120"/>
              <a:ea typeface="華康魏碑體" panose="02010609010101010101" pitchFamily="49" charset="-120"/>
            </a:endParaRP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673D4E9B-8955-4927-BE2B-5CCD849C1275}"/>
              </a:ext>
            </a:extLst>
          </p:cNvPr>
          <p:cNvSpPr txBox="1">
            <a:spLocks noChangeArrowheads="1"/>
          </p:cNvSpPr>
          <p:nvPr/>
        </p:nvSpPr>
        <p:spPr>
          <a:xfrm>
            <a:off x="1828800" y="1734854"/>
            <a:ext cx="14859000" cy="826352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FontTx/>
              <a:buNone/>
              <a:defRPr/>
            </a:pPr>
            <a:r>
              <a:rPr lang="zh-TW" altLang="en-US" sz="4800" dirty="0">
                <a:latin typeface="文鼎標楷注音" pitchFamily="34" charset="-120"/>
                <a:ea typeface="文鼎標楷注音" pitchFamily="34" charset="-120"/>
              </a:rPr>
              <a:t>一、要</a:t>
            </a:r>
            <a:r>
              <a:rPr lang="zh-TW" altLang="en-US" sz="4800" b="1" dirty="0">
                <a:solidFill>
                  <a:srgbClr val="FF0000"/>
                </a:solidFill>
                <a:latin typeface="文鼎標楷注音" pitchFamily="34" charset="-120"/>
                <a:ea typeface="文鼎標楷注音" pitchFamily="34" charset="-120"/>
              </a:rPr>
              <a:t>「抬頭挺胸」</a:t>
            </a:r>
            <a:r>
              <a:rPr lang="zh-TW" altLang="en-US" sz="4800" dirty="0">
                <a:solidFill>
                  <a:srgbClr val="000000"/>
                </a:solidFill>
                <a:latin typeface="文鼎標楷注音" pitchFamily="34" charset="-120"/>
                <a:ea typeface="文鼎標楷注音" pitchFamily="34" charset="-120"/>
              </a:rPr>
              <a:t>：小朋友不要因為書包的重</a:t>
            </a:r>
            <a:r>
              <a:rPr lang="zh-TW" altLang="en-US" sz="4800" dirty="0">
                <a:solidFill>
                  <a:srgbClr val="000000"/>
                </a:solidFill>
                <a:latin typeface="文鼎標楷注音破音一" pitchFamily="34" charset="-120"/>
                <a:ea typeface="文鼎標楷注音破音一" pitchFamily="34" charset="-120"/>
              </a:rPr>
              <a:t>量</a:t>
            </a:r>
            <a:r>
              <a:rPr lang="zh-TW" altLang="en-US" sz="4800" dirty="0">
                <a:solidFill>
                  <a:srgbClr val="000000"/>
                </a:solidFill>
                <a:latin typeface="文鼎標楷注音" pitchFamily="34" charset="-120"/>
                <a:ea typeface="文鼎標楷注音" pitchFamily="34" charset="-120"/>
              </a:rPr>
              <a:t>，讓自己變</a:t>
            </a:r>
            <a:r>
              <a:rPr lang="zh-TW" altLang="en-US" sz="4800" dirty="0">
                <a:solidFill>
                  <a:srgbClr val="000000"/>
                </a:solidFill>
                <a:latin typeface="文鼎標楷注音破音一" pitchFamily="34" charset="-120"/>
                <a:ea typeface="文鼎標楷注音破音一" pitchFamily="34" charset="-120"/>
              </a:rPr>
              <a:t>得</a:t>
            </a:r>
            <a:r>
              <a:rPr lang="zh-TW" altLang="en-US" sz="4800" dirty="0">
                <a:solidFill>
                  <a:srgbClr val="000000"/>
                </a:solidFill>
                <a:latin typeface="文鼎標楷注音" pitchFamily="34" charset="-120"/>
                <a:ea typeface="文鼎標楷注音" pitchFamily="34" charset="-120"/>
              </a:rPr>
              <a:t>彎腰駝背，或是肚子凸出來。</a:t>
            </a:r>
          </a:p>
          <a:p>
            <a:pPr marL="0" indent="0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FontTx/>
              <a:buNone/>
              <a:defRPr/>
            </a:pPr>
            <a:r>
              <a:rPr lang="zh-TW" altLang="en-US" sz="4800" dirty="0">
                <a:latin typeface="文鼎標楷注音" pitchFamily="34" charset="-120"/>
                <a:ea typeface="文鼎標楷注音" pitchFamily="34" charset="-120"/>
              </a:rPr>
              <a:t>二、背書包</a:t>
            </a:r>
            <a:r>
              <a:rPr lang="zh-TW" altLang="en-US" sz="4800" b="1" dirty="0">
                <a:solidFill>
                  <a:srgbClr val="7030A0"/>
                </a:solidFill>
                <a:latin typeface="文鼎標楷注音" pitchFamily="34" charset="-120"/>
                <a:ea typeface="文鼎標楷注音" pitchFamily="34" charset="-120"/>
              </a:rPr>
              <a:t>上緣應與肩膀同高</a:t>
            </a:r>
            <a:r>
              <a:rPr lang="zh-TW" altLang="en-US" sz="4800" dirty="0">
                <a:latin typeface="文鼎標楷注音" pitchFamily="34" charset="-120"/>
                <a:ea typeface="文鼎標楷注音" pitchFamily="34" charset="-120"/>
              </a:rPr>
              <a:t>，書包</a:t>
            </a:r>
            <a:r>
              <a:rPr lang="zh-TW" altLang="en-US" sz="4800" b="1" dirty="0">
                <a:solidFill>
                  <a:srgbClr val="7030A0"/>
                </a:solidFill>
                <a:latin typeface="文鼎標楷注音" pitchFamily="34" charset="-120"/>
                <a:ea typeface="文鼎標楷注音" pitchFamily="34" charset="-120"/>
              </a:rPr>
              <a:t>下緣則在腰上</a:t>
            </a:r>
            <a:r>
              <a:rPr lang="zh-TW" altLang="en-US" sz="4800" dirty="0">
                <a:latin typeface="文鼎標楷注音" pitchFamily="34" charset="-120"/>
                <a:ea typeface="文鼎標楷注音" pitchFamily="34" charset="-120"/>
              </a:rPr>
              <a:t>。</a:t>
            </a:r>
          </a:p>
          <a:p>
            <a:pPr marL="0" indent="0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FontTx/>
              <a:buNone/>
              <a:defRPr/>
            </a:pPr>
            <a:r>
              <a:rPr lang="zh-TW" altLang="en-US" sz="4800" dirty="0">
                <a:latin typeface="文鼎標楷注音" pitchFamily="34" charset="-120"/>
                <a:ea typeface="文鼎標楷注音" pitchFamily="34" charset="-120"/>
              </a:rPr>
              <a:t>三、</a:t>
            </a:r>
            <a:r>
              <a:rPr lang="zh-TW" altLang="en-US" sz="4800" b="1" dirty="0">
                <a:solidFill>
                  <a:srgbClr val="00B050"/>
                </a:solidFill>
                <a:latin typeface="文鼎標楷注音" pitchFamily="34" charset="-120"/>
                <a:ea typeface="文鼎標楷注音" pitchFamily="34" charset="-120"/>
              </a:rPr>
              <a:t>重的</a:t>
            </a:r>
            <a:r>
              <a:rPr lang="zh-TW" altLang="en-US" sz="4800" dirty="0">
                <a:latin typeface="文鼎標楷注音" pitchFamily="34" charset="-120"/>
                <a:ea typeface="文鼎標楷注音" pitchFamily="34" charset="-120"/>
              </a:rPr>
              <a:t>物品要</a:t>
            </a:r>
            <a:r>
              <a:rPr lang="zh-TW" altLang="en-US" sz="4800" b="1" dirty="0">
                <a:solidFill>
                  <a:srgbClr val="00B050"/>
                </a:solidFill>
                <a:latin typeface="文鼎標楷注音" pitchFamily="34" charset="-120"/>
                <a:ea typeface="文鼎標楷注音" pitchFamily="34" charset="-120"/>
              </a:rPr>
              <a:t>放在書包內側靠近自己的地方</a:t>
            </a:r>
            <a:r>
              <a:rPr lang="zh-TW" altLang="en-US" sz="4800" dirty="0">
                <a:latin typeface="文鼎標楷注音" pitchFamily="34" charset="-120"/>
                <a:ea typeface="文鼎標楷注音" pitchFamily="34" charset="-120"/>
              </a:rPr>
              <a:t>，</a:t>
            </a:r>
            <a:r>
              <a:rPr lang="zh-TW" altLang="en-US" sz="4800" b="1" dirty="0">
                <a:solidFill>
                  <a:srgbClr val="00B050"/>
                </a:solidFill>
                <a:latin typeface="文鼎標楷注音" pitchFamily="34" charset="-120"/>
                <a:ea typeface="文鼎標楷注音" pitchFamily="34" charset="-120"/>
              </a:rPr>
              <a:t>輕的放在外側</a:t>
            </a:r>
            <a:r>
              <a:rPr lang="zh-TW" altLang="en-US" sz="4800" dirty="0">
                <a:latin typeface="文鼎標楷注音" pitchFamily="34" charset="-120"/>
                <a:ea typeface="文鼎標楷注音" pitchFamily="34" charset="-120"/>
              </a:rPr>
              <a:t>。</a:t>
            </a:r>
          </a:p>
          <a:p>
            <a:pPr indent="-540000" algn="just">
              <a:lnSpc>
                <a:spcPct val="150000"/>
              </a:lnSpc>
              <a:spcAft>
                <a:spcPts val="600"/>
              </a:spcAft>
              <a:buFontTx/>
              <a:buNone/>
              <a:defRPr/>
            </a:pPr>
            <a:endParaRPr lang="zh-TW" altLang="en-US" sz="4800" dirty="0"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686084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>
            <a:off x="14097000" y="6819900"/>
            <a:ext cx="3775731" cy="3178479"/>
          </a:xfrm>
          <a:custGeom>
            <a:avLst/>
            <a:gdLst/>
            <a:ahLst/>
            <a:cxnLst/>
            <a:rect l="l" t="t" r="r" b="b"/>
            <a:pathLst>
              <a:path w="3775731" h="3178479">
                <a:moveTo>
                  <a:pt x="0" y="0"/>
                </a:moveTo>
                <a:lnTo>
                  <a:pt x="3775731" y="0"/>
                </a:lnTo>
                <a:lnTo>
                  <a:pt x="3775731" y="3178479"/>
                </a:lnTo>
                <a:lnTo>
                  <a:pt x="0" y="317847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5011400" y="490338"/>
            <a:ext cx="2605838" cy="2290962"/>
          </a:xfrm>
          <a:custGeom>
            <a:avLst/>
            <a:gdLst/>
            <a:ahLst/>
            <a:cxnLst/>
            <a:rect l="l" t="t" r="r" b="b"/>
            <a:pathLst>
              <a:path w="4891838" h="4527174">
                <a:moveTo>
                  <a:pt x="0" y="0"/>
                </a:moveTo>
                <a:lnTo>
                  <a:pt x="4891838" y="0"/>
                </a:lnTo>
                <a:lnTo>
                  <a:pt x="4891838" y="4527173"/>
                </a:lnTo>
                <a:lnTo>
                  <a:pt x="0" y="452717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1591973">
            <a:off x="-1493256" y="-2203984"/>
            <a:ext cx="7315200" cy="3855720"/>
          </a:xfrm>
          <a:custGeom>
            <a:avLst/>
            <a:gdLst/>
            <a:ahLst/>
            <a:cxnLst/>
            <a:rect l="l" t="t" r="r" b="b"/>
            <a:pathLst>
              <a:path w="7315200" h="3855720">
                <a:moveTo>
                  <a:pt x="0" y="0"/>
                </a:moveTo>
                <a:lnTo>
                  <a:pt x="7315200" y="0"/>
                </a:lnTo>
                <a:lnTo>
                  <a:pt x="7315200" y="3855720"/>
                </a:lnTo>
                <a:lnTo>
                  <a:pt x="0" y="385572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-2492045">
            <a:off x="527643" y="6716554"/>
            <a:ext cx="2555501" cy="5495700"/>
          </a:xfrm>
          <a:custGeom>
            <a:avLst/>
            <a:gdLst/>
            <a:ahLst/>
            <a:cxnLst/>
            <a:rect l="l" t="t" r="r" b="b"/>
            <a:pathLst>
              <a:path w="2555501" h="5495700">
                <a:moveTo>
                  <a:pt x="0" y="0"/>
                </a:moveTo>
                <a:lnTo>
                  <a:pt x="2555501" y="0"/>
                </a:lnTo>
                <a:lnTo>
                  <a:pt x="2555501" y="5495700"/>
                </a:lnTo>
                <a:lnTo>
                  <a:pt x="0" y="54957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B458053A-2A0A-40BC-820E-06D9032E2DA6}"/>
              </a:ext>
            </a:extLst>
          </p:cNvPr>
          <p:cNvSpPr txBox="1">
            <a:spLocks noChangeArrowheads="1"/>
          </p:cNvSpPr>
          <p:nvPr/>
        </p:nvSpPr>
        <p:spPr>
          <a:xfrm>
            <a:off x="4419600" y="857250"/>
            <a:ext cx="9082087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TW" altLang="en-US" sz="6600" b="1" dirty="0">
                <a:latin typeface="文鼎標楷注音" panose="020B0602010101010101" pitchFamily="34" charset="-120"/>
                <a:ea typeface="文鼎標楷注音" panose="020B0602010101010101" pitchFamily="34" charset="-120"/>
              </a:rPr>
              <a:t>如何</a:t>
            </a:r>
            <a:r>
              <a:rPr lang="zh-TW" altLang="en-US" sz="6600" b="1" dirty="0">
                <a:latin typeface="文鼎標楷注音破音一" panose="020B0602010101010101" pitchFamily="34" charset="-120"/>
                <a:ea typeface="文鼎標楷注音破音一" panose="020B0602010101010101" pitchFamily="34" charset="-120"/>
              </a:rPr>
              <a:t>背</a:t>
            </a:r>
            <a:r>
              <a:rPr lang="zh-TW" altLang="en-US" sz="6600" b="1" dirty="0">
                <a:latin typeface="文鼎標楷注音" panose="020B0602010101010101" pitchFamily="34" charset="-120"/>
                <a:ea typeface="文鼎標楷注音" panose="020B0602010101010101" pitchFamily="34" charset="-120"/>
              </a:rPr>
              <a:t>書包？</a:t>
            </a:r>
            <a:r>
              <a:rPr lang="en-US" altLang="zh-TW" sz="3200" b="1" dirty="0">
                <a:latin typeface="華康魏碑體" panose="02010609010101010101" pitchFamily="49" charset="-120"/>
                <a:ea typeface="華康魏碑體" panose="02010609010101010101" pitchFamily="49" charset="-120"/>
              </a:rPr>
              <a:t>2/3</a:t>
            </a:r>
            <a:endParaRPr lang="en-US" altLang="zh-TW" sz="6600" b="1" dirty="0">
              <a:latin typeface="華康魏碑體" panose="02010609010101010101" pitchFamily="49" charset="-120"/>
              <a:ea typeface="華康魏碑體" panose="02010609010101010101" pitchFamily="49" charset="-120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63C4449B-6B36-4A75-913A-54A090F3A066}"/>
              </a:ext>
            </a:extLst>
          </p:cNvPr>
          <p:cNvSpPr txBox="1">
            <a:spLocks noChangeArrowheads="1"/>
          </p:cNvSpPr>
          <p:nvPr/>
        </p:nvSpPr>
        <p:spPr>
          <a:xfrm>
            <a:off x="1805393" y="2264928"/>
            <a:ext cx="13676556" cy="714325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600"/>
              </a:spcBef>
              <a:buFontTx/>
              <a:buNone/>
              <a:defRPr/>
            </a:pPr>
            <a:r>
              <a:rPr lang="zh-TW" altLang="en-US" sz="4800" dirty="0">
                <a:latin typeface="文鼎標楷注音" pitchFamily="34" charset="-120"/>
                <a:ea typeface="文鼎標楷注音" pitchFamily="34" charset="-120"/>
              </a:rPr>
              <a:t>四、如</a:t>
            </a:r>
            <a:r>
              <a:rPr lang="zh-TW" altLang="en-US" sz="4800" dirty="0">
                <a:latin typeface="文鼎標楷注音破音一" pitchFamily="34" charset="-120"/>
                <a:ea typeface="文鼎標楷注音破音一" pitchFamily="34" charset="-120"/>
              </a:rPr>
              <a:t>為</a:t>
            </a:r>
            <a:r>
              <a:rPr lang="zh-TW" altLang="en-US" sz="4800" b="1" dirty="0">
                <a:solidFill>
                  <a:srgbClr val="C00000"/>
                </a:solidFill>
                <a:latin typeface="文鼎標楷注音" pitchFamily="34" charset="-120"/>
                <a:ea typeface="文鼎標楷注音" pitchFamily="34" charset="-120"/>
              </a:rPr>
              <a:t>側</a:t>
            </a:r>
            <a:r>
              <a:rPr lang="zh-TW" altLang="en-US" sz="4800" b="1" dirty="0">
                <a:solidFill>
                  <a:srgbClr val="C00000"/>
                </a:solidFill>
                <a:latin typeface="文鼎標楷注音破音一" pitchFamily="34" charset="-120"/>
                <a:ea typeface="文鼎標楷注音破音一" pitchFamily="34" charset="-120"/>
              </a:rPr>
              <a:t>背</a:t>
            </a:r>
            <a:r>
              <a:rPr lang="zh-TW" altLang="en-US" sz="4800" b="1" dirty="0">
                <a:solidFill>
                  <a:srgbClr val="C00000"/>
                </a:solidFill>
                <a:latin typeface="文鼎標楷注音" pitchFamily="34" charset="-120"/>
                <a:ea typeface="文鼎標楷注音" pitchFamily="34" charset="-120"/>
              </a:rPr>
              <a:t>式的書包</a:t>
            </a:r>
            <a:r>
              <a:rPr lang="zh-TW" altLang="en-US" sz="4800" dirty="0">
                <a:latin typeface="文鼎標楷注音" pitchFamily="34" charset="-120"/>
                <a:ea typeface="文鼎標楷注音" pitchFamily="34" charset="-120"/>
              </a:rPr>
              <a:t>，</a:t>
            </a:r>
            <a:r>
              <a:rPr lang="zh-TW" altLang="en-US" sz="4800" dirty="0">
                <a:latin typeface="文鼎標楷注音破音一" pitchFamily="34" charset="-120"/>
                <a:ea typeface="文鼎標楷注音破音一" pitchFamily="34" charset="-120"/>
              </a:rPr>
              <a:t>背</a:t>
            </a:r>
            <a:r>
              <a:rPr lang="zh-TW" altLang="en-US" sz="4800" dirty="0">
                <a:latin typeface="文鼎標楷注音" pitchFamily="34" charset="-120"/>
                <a:ea typeface="文鼎標楷注音" pitchFamily="34" charset="-120"/>
              </a:rPr>
              <a:t>書包的位置要多變，</a:t>
            </a:r>
            <a:r>
              <a:rPr lang="zh-TW" altLang="en-US" sz="4800" b="1" dirty="0">
                <a:solidFill>
                  <a:srgbClr val="C00000"/>
                </a:solidFill>
                <a:latin typeface="文鼎標楷注音" pitchFamily="34" charset="-120"/>
                <a:ea typeface="文鼎標楷注音" pitchFamily="34" charset="-120"/>
              </a:rPr>
              <a:t>避免重</a:t>
            </a:r>
            <a:r>
              <a:rPr lang="zh-TW" altLang="en-US" sz="4800" b="1" dirty="0">
                <a:solidFill>
                  <a:srgbClr val="C00000"/>
                </a:solidFill>
                <a:latin typeface="文鼎標楷注音破音一" pitchFamily="34" charset="-120"/>
                <a:ea typeface="文鼎標楷注音破音一" pitchFamily="34" charset="-120"/>
              </a:rPr>
              <a:t>量</a:t>
            </a:r>
            <a:r>
              <a:rPr lang="zh-TW" altLang="en-US" sz="4800" b="1" dirty="0">
                <a:solidFill>
                  <a:srgbClr val="C00000"/>
                </a:solidFill>
                <a:latin typeface="文鼎標楷注音" pitchFamily="34" charset="-120"/>
                <a:ea typeface="文鼎標楷注音" pitchFamily="34" charset="-120"/>
              </a:rPr>
              <a:t>老是放在同</a:t>
            </a:r>
            <a:r>
              <a:rPr lang="zh-TW" altLang="en-US" sz="4800" b="1" dirty="0">
                <a:solidFill>
                  <a:srgbClr val="C00000"/>
                </a:solidFill>
                <a:latin typeface="文鼎標楷注音破音二" pitchFamily="34" charset="-120"/>
                <a:ea typeface="文鼎標楷注音破音二" pitchFamily="34" charset="-120"/>
              </a:rPr>
              <a:t>一</a:t>
            </a:r>
            <a:r>
              <a:rPr lang="zh-TW" altLang="en-US" sz="4800" b="1" dirty="0">
                <a:solidFill>
                  <a:srgbClr val="C00000"/>
                </a:solidFill>
                <a:latin typeface="文鼎標楷注音" pitchFamily="34" charset="-120"/>
                <a:ea typeface="文鼎標楷注音" pitchFamily="34" charset="-120"/>
              </a:rPr>
              <a:t>邊</a:t>
            </a:r>
            <a:r>
              <a:rPr lang="zh-TW" altLang="en-US" sz="4800" dirty="0">
                <a:latin typeface="文鼎標楷注音" pitchFamily="34" charset="-120"/>
                <a:ea typeface="文鼎標楷注音" pitchFamily="34" charset="-120"/>
              </a:rPr>
              <a:t>。</a:t>
            </a:r>
            <a:endParaRPr lang="en-US" altLang="zh-TW" sz="4800" dirty="0">
              <a:latin typeface="文鼎標楷注音" pitchFamily="34" charset="-120"/>
              <a:ea typeface="文鼎標楷注音" pitchFamily="34" charset="-120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buFontTx/>
              <a:buNone/>
              <a:defRPr/>
            </a:pPr>
            <a:r>
              <a:rPr lang="zh-TW" altLang="en-US" sz="4800" dirty="0">
                <a:latin typeface="文鼎標楷注音" pitchFamily="34" charset="-120"/>
                <a:ea typeface="文鼎標楷注音" pitchFamily="34" charset="-120"/>
              </a:rPr>
              <a:t>五、</a:t>
            </a:r>
            <a:r>
              <a:rPr lang="zh-TW" altLang="en-US" sz="4800" b="1" dirty="0">
                <a:solidFill>
                  <a:srgbClr val="00B050"/>
                </a:solidFill>
                <a:latin typeface="文鼎標楷注音" pitchFamily="34" charset="-120"/>
                <a:ea typeface="文鼎標楷注音" pitchFamily="34" charset="-120"/>
              </a:rPr>
              <a:t>類似登機箱的拉桿式書包</a:t>
            </a:r>
            <a:r>
              <a:rPr lang="zh-TW" altLang="en-US" sz="4800" dirty="0">
                <a:latin typeface="文鼎標楷注音" pitchFamily="34" charset="-120"/>
                <a:ea typeface="文鼎標楷注音" pitchFamily="34" charset="-120"/>
              </a:rPr>
              <a:t>，因為上下樓梯</a:t>
            </a:r>
            <a:r>
              <a:rPr lang="zh-TW" altLang="en-US" sz="4800" dirty="0">
                <a:latin typeface="文鼎標楷注音破音一" pitchFamily="34" charset="-120"/>
                <a:ea typeface="文鼎標楷注音破音一" pitchFamily="34" charset="-120"/>
              </a:rPr>
              <a:t>不</a:t>
            </a:r>
            <a:r>
              <a:rPr lang="zh-TW" altLang="en-US" sz="4800" dirty="0">
                <a:latin typeface="文鼎標楷注音" pitchFamily="34" charset="-120"/>
                <a:ea typeface="文鼎標楷注音" pitchFamily="34" charset="-120"/>
              </a:rPr>
              <a:t>方便，小朋友</a:t>
            </a:r>
            <a:r>
              <a:rPr lang="zh-TW" altLang="en-US" sz="4800" b="1" dirty="0">
                <a:solidFill>
                  <a:srgbClr val="00B050"/>
                </a:solidFill>
                <a:latin typeface="文鼎標楷注音" pitchFamily="34" charset="-120"/>
                <a:ea typeface="文鼎標楷注音" pitchFamily="34" charset="-120"/>
              </a:rPr>
              <a:t>容易拉傷手臂</a:t>
            </a:r>
            <a:r>
              <a:rPr lang="zh-TW" altLang="en-US" sz="4800" dirty="0">
                <a:latin typeface="文鼎標楷注音" pitchFamily="34" charset="-120"/>
                <a:ea typeface="文鼎標楷注音" pitchFamily="34" charset="-120"/>
              </a:rPr>
              <a:t>，也不建議使用。</a:t>
            </a:r>
          </a:p>
          <a:p>
            <a:pPr indent="-540000">
              <a:lnSpc>
                <a:spcPct val="150000"/>
              </a:lnSpc>
              <a:spcAft>
                <a:spcPts val="600"/>
              </a:spcAft>
              <a:buFontTx/>
              <a:buNone/>
              <a:defRPr/>
            </a:pPr>
            <a:endParaRPr lang="zh-TW" altLang="en-US" sz="6000" dirty="0">
              <a:ea typeface="標楷體" pitchFamily="65" charset="-120"/>
            </a:endParaRPr>
          </a:p>
          <a:p>
            <a:pPr indent="-540000">
              <a:lnSpc>
                <a:spcPct val="150000"/>
              </a:lnSpc>
              <a:spcAft>
                <a:spcPts val="600"/>
              </a:spcAft>
              <a:buFontTx/>
              <a:buNone/>
              <a:defRPr/>
            </a:pPr>
            <a:endParaRPr lang="zh-TW" altLang="en-US" sz="6000" dirty="0"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212768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>
            <a:off x="14097000" y="6819900"/>
            <a:ext cx="3775731" cy="3178479"/>
          </a:xfrm>
          <a:custGeom>
            <a:avLst/>
            <a:gdLst/>
            <a:ahLst/>
            <a:cxnLst/>
            <a:rect l="l" t="t" r="r" b="b"/>
            <a:pathLst>
              <a:path w="3775731" h="3178479">
                <a:moveTo>
                  <a:pt x="0" y="0"/>
                </a:moveTo>
                <a:lnTo>
                  <a:pt x="3775731" y="0"/>
                </a:lnTo>
                <a:lnTo>
                  <a:pt x="3775731" y="3178479"/>
                </a:lnTo>
                <a:lnTo>
                  <a:pt x="0" y="317847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5011400" y="490338"/>
            <a:ext cx="2605838" cy="2290962"/>
          </a:xfrm>
          <a:custGeom>
            <a:avLst/>
            <a:gdLst/>
            <a:ahLst/>
            <a:cxnLst/>
            <a:rect l="l" t="t" r="r" b="b"/>
            <a:pathLst>
              <a:path w="4891838" h="4527174">
                <a:moveTo>
                  <a:pt x="0" y="0"/>
                </a:moveTo>
                <a:lnTo>
                  <a:pt x="4891838" y="0"/>
                </a:lnTo>
                <a:lnTo>
                  <a:pt x="4891838" y="4527173"/>
                </a:lnTo>
                <a:lnTo>
                  <a:pt x="0" y="452717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1591973">
            <a:off x="-1493256" y="-2203984"/>
            <a:ext cx="7315200" cy="3855720"/>
          </a:xfrm>
          <a:custGeom>
            <a:avLst/>
            <a:gdLst/>
            <a:ahLst/>
            <a:cxnLst/>
            <a:rect l="l" t="t" r="r" b="b"/>
            <a:pathLst>
              <a:path w="7315200" h="3855720">
                <a:moveTo>
                  <a:pt x="0" y="0"/>
                </a:moveTo>
                <a:lnTo>
                  <a:pt x="7315200" y="0"/>
                </a:lnTo>
                <a:lnTo>
                  <a:pt x="7315200" y="3855720"/>
                </a:lnTo>
                <a:lnTo>
                  <a:pt x="0" y="385572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-2492045">
            <a:off x="527643" y="6716554"/>
            <a:ext cx="2555501" cy="5495700"/>
          </a:xfrm>
          <a:custGeom>
            <a:avLst/>
            <a:gdLst/>
            <a:ahLst/>
            <a:cxnLst/>
            <a:rect l="l" t="t" r="r" b="b"/>
            <a:pathLst>
              <a:path w="2555501" h="5495700">
                <a:moveTo>
                  <a:pt x="0" y="0"/>
                </a:moveTo>
                <a:lnTo>
                  <a:pt x="2555501" y="0"/>
                </a:lnTo>
                <a:lnTo>
                  <a:pt x="2555501" y="5495700"/>
                </a:lnTo>
                <a:lnTo>
                  <a:pt x="0" y="54957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F20F9CEE-DA57-448B-A2BD-1C5559D69EE9}"/>
              </a:ext>
            </a:extLst>
          </p:cNvPr>
          <p:cNvSpPr txBox="1">
            <a:spLocks noChangeArrowheads="1"/>
          </p:cNvSpPr>
          <p:nvPr/>
        </p:nvSpPr>
        <p:spPr>
          <a:xfrm>
            <a:off x="5115030" y="398161"/>
            <a:ext cx="7875588" cy="143986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TW" altLang="en-US" sz="6000" b="1" dirty="0">
                <a:latin typeface="文鼎標楷注音" panose="020B0602010101010101" pitchFamily="34" charset="-120"/>
                <a:ea typeface="文鼎標楷注音" panose="020B0602010101010101" pitchFamily="34" charset="-120"/>
              </a:rPr>
              <a:t>如何</a:t>
            </a:r>
            <a:r>
              <a:rPr lang="zh-TW" altLang="en-US" sz="6000" b="1" dirty="0">
                <a:latin typeface="文鼎標楷注音破音一" panose="020B0602010101010101" pitchFamily="34" charset="-120"/>
                <a:ea typeface="文鼎標楷注音破音一" panose="020B0602010101010101" pitchFamily="34" charset="-120"/>
              </a:rPr>
              <a:t>背</a:t>
            </a:r>
            <a:r>
              <a:rPr lang="zh-TW" altLang="en-US" sz="6000" b="1" dirty="0">
                <a:latin typeface="文鼎標楷注音" panose="020B0602010101010101" pitchFamily="34" charset="-120"/>
                <a:ea typeface="文鼎標楷注音" panose="020B0602010101010101" pitchFamily="34" charset="-120"/>
              </a:rPr>
              <a:t>書包？</a:t>
            </a:r>
            <a:r>
              <a:rPr lang="en-US" altLang="zh-TW" sz="2800" b="1" dirty="0">
                <a:latin typeface="華康魏碑體" panose="02010609010101010101" pitchFamily="49" charset="-120"/>
                <a:ea typeface="華康魏碑體" panose="02010609010101010101" pitchFamily="49" charset="-120"/>
              </a:rPr>
              <a:t>3/3</a:t>
            </a:r>
            <a:endParaRPr lang="en-US" altLang="zh-TW" sz="6000" b="1" dirty="0">
              <a:latin typeface="華康魏碑體" panose="02010609010101010101" pitchFamily="49" charset="-120"/>
              <a:ea typeface="華康魏碑體" panose="02010609010101010101" pitchFamily="49" charset="-120"/>
            </a:endParaRPr>
          </a:p>
        </p:txBody>
      </p:sp>
      <p:pic>
        <p:nvPicPr>
          <p:cNvPr id="11" name="圖片 1">
            <a:extLst>
              <a:ext uri="{FF2B5EF4-FFF2-40B4-BE49-F238E27FC236}">
                <a16:creationId xmlns:a16="http://schemas.microsoft.com/office/drawing/2014/main" id="{36433347-D405-460E-B8D0-702AA133A38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8" t="12000" r="12485" b="2669"/>
          <a:stretch>
            <a:fillRect/>
          </a:stretch>
        </p:blipFill>
        <p:spPr bwMode="auto">
          <a:xfrm>
            <a:off x="4591894" y="1736685"/>
            <a:ext cx="8267144" cy="801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24490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2700000">
            <a:off x="14993712" y="6540447"/>
            <a:ext cx="1844802" cy="1931615"/>
          </a:xfrm>
          <a:custGeom>
            <a:avLst/>
            <a:gdLst/>
            <a:ahLst/>
            <a:cxnLst/>
            <a:rect l="l" t="t" r="r" b="b"/>
            <a:pathLst>
              <a:path w="1844802" h="1931615">
                <a:moveTo>
                  <a:pt x="0" y="0"/>
                </a:moveTo>
                <a:lnTo>
                  <a:pt x="1844802" y="0"/>
                </a:lnTo>
                <a:lnTo>
                  <a:pt x="1844802" y="1931615"/>
                </a:lnTo>
                <a:lnTo>
                  <a:pt x="0" y="19316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66320" t="-52491"/>
            </a:stretch>
          </a:blipFill>
        </p:spPr>
      </p:sp>
      <p:sp>
        <p:nvSpPr>
          <p:cNvPr id="4" name="Freeform 4"/>
          <p:cNvSpPr/>
          <p:nvPr/>
        </p:nvSpPr>
        <p:spPr>
          <a:xfrm rot="2583084" flipH="1">
            <a:off x="1307775" y="6499310"/>
            <a:ext cx="1844802" cy="1931615"/>
          </a:xfrm>
          <a:custGeom>
            <a:avLst/>
            <a:gdLst/>
            <a:ahLst/>
            <a:cxnLst/>
            <a:rect l="l" t="t" r="r" b="b"/>
            <a:pathLst>
              <a:path w="1844802" h="1931615">
                <a:moveTo>
                  <a:pt x="1844802" y="0"/>
                </a:moveTo>
                <a:lnTo>
                  <a:pt x="0" y="0"/>
                </a:lnTo>
                <a:lnTo>
                  <a:pt x="0" y="1931614"/>
                </a:lnTo>
                <a:lnTo>
                  <a:pt x="1844802" y="1931614"/>
                </a:lnTo>
                <a:lnTo>
                  <a:pt x="1844802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66320" t="-52491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5475215" y="1701428"/>
            <a:ext cx="7033846" cy="4114800"/>
          </a:xfrm>
          <a:custGeom>
            <a:avLst/>
            <a:gdLst/>
            <a:ahLst/>
            <a:cxnLst/>
            <a:rect l="l" t="t" r="r" b="b"/>
            <a:pathLst>
              <a:path w="7033846" h="4114800">
                <a:moveTo>
                  <a:pt x="0" y="0"/>
                </a:moveTo>
                <a:lnTo>
                  <a:pt x="7033846" y="0"/>
                </a:lnTo>
                <a:lnTo>
                  <a:pt x="703384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1591973">
            <a:off x="-1623706" y="-2753677"/>
            <a:ext cx="7315200" cy="3855720"/>
          </a:xfrm>
          <a:custGeom>
            <a:avLst/>
            <a:gdLst/>
            <a:ahLst/>
            <a:cxnLst/>
            <a:rect l="l" t="t" r="r" b="b"/>
            <a:pathLst>
              <a:path w="7315200" h="3855720">
                <a:moveTo>
                  <a:pt x="0" y="0"/>
                </a:moveTo>
                <a:lnTo>
                  <a:pt x="7315200" y="0"/>
                </a:lnTo>
                <a:lnTo>
                  <a:pt x="7315200" y="3855720"/>
                </a:lnTo>
                <a:lnTo>
                  <a:pt x="0" y="385572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1591973" flipH="1" flipV="1">
            <a:off x="12364631" y="8895964"/>
            <a:ext cx="7315200" cy="3855720"/>
          </a:xfrm>
          <a:custGeom>
            <a:avLst/>
            <a:gdLst/>
            <a:ahLst/>
            <a:cxnLst/>
            <a:rect l="l" t="t" r="r" b="b"/>
            <a:pathLst>
              <a:path w="7315200" h="3855720">
                <a:moveTo>
                  <a:pt x="7315200" y="3855720"/>
                </a:moveTo>
                <a:lnTo>
                  <a:pt x="0" y="3855720"/>
                </a:lnTo>
                <a:lnTo>
                  <a:pt x="0" y="0"/>
                </a:lnTo>
                <a:lnTo>
                  <a:pt x="7315200" y="0"/>
                </a:lnTo>
                <a:lnTo>
                  <a:pt x="7315200" y="385572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1364722">
            <a:off x="308373" y="7373453"/>
            <a:ext cx="1913382" cy="4114800"/>
          </a:xfrm>
          <a:custGeom>
            <a:avLst/>
            <a:gdLst/>
            <a:ahLst/>
            <a:cxnLst/>
            <a:rect l="l" t="t" r="r" b="b"/>
            <a:pathLst>
              <a:path w="1913382" h="4114800">
                <a:moveTo>
                  <a:pt x="0" y="0"/>
                </a:moveTo>
                <a:lnTo>
                  <a:pt x="1913382" y="0"/>
                </a:lnTo>
                <a:lnTo>
                  <a:pt x="191338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9572190">
            <a:off x="16168775" y="-1316514"/>
            <a:ext cx="2181049" cy="4690429"/>
          </a:xfrm>
          <a:custGeom>
            <a:avLst/>
            <a:gdLst/>
            <a:ahLst/>
            <a:cxnLst/>
            <a:rect l="l" t="t" r="r" b="b"/>
            <a:pathLst>
              <a:path w="2181049" h="4690429">
                <a:moveTo>
                  <a:pt x="0" y="0"/>
                </a:moveTo>
                <a:lnTo>
                  <a:pt x="2181050" y="0"/>
                </a:lnTo>
                <a:lnTo>
                  <a:pt x="2181050" y="4690428"/>
                </a:lnTo>
                <a:lnTo>
                  <a:pt x="0" y="469042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3696703" y="1701428"/>
            <a:ext cx="3775731" cy="3178479"/>
          </a:xfrm>
          <a:custGeom>
            <a:avLst/>
            <a:gdLst/>
            <a:ahLst/>
            <a:cxnLst/>
            <a:rect l="l" t="t" r="r" b="b"/>
            <a:pathLst>
              <a:path w="3775731" h="3178479">
                <a:moveTo>
                  <a:pt x="0" y="0"/>
                </a:moveTo>
                <a:lnTo>
                  <a:pt x="3775731" y="0"/>
                </a:lnTo>
                <a:lnTo>
                  <a:pt x="3775731" y="3178479"/>
                </a:lnTo>
                <a:lnTo>
                  <a:pt x="0" y="317847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flipH="1">
            <a:off x="815566" y="1701428"/>
            <a:ext cx="3775731" cy="3178479"/>
          </a:xfrm>
          <a:custGeom>
            <a:avLst/>
            <a:gdLst/>
            <a:ahLst/>
            <a:cxnLst/>
            <a:rect l="l" t="t" r="r" b="b"/>
            <a:pathLst>
              <a:path w="3775731" h="3178479">
                <a:moveTo>
                  <a:pt x="3775731" y="0"/>
                </a:moveTo>
                <a:lnTo>
                  <a:pt x="0" y="0"/>
                </a:lnTo>
                <a:lnTo>
                  <a:pt x="0" y="3178479"/>
                </a:lnTo>
                <a:lnTo>
                  <a:pt x="3775731" y="3178479"/>
                </a:lnTo>
                <a:lnTo>
                  <a:pt x="3775731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7250556" y="2487472"/>
            <a:ext cx="3483165" cy="2542711"/>
          </a:xfrm>
          <a:custGeom>
            <a:avLst/>
            <a:gdLst/>
            <a:ahLst/>
            <a:cxnLst/>
            <a:rect l="l" t="t" r="r" b="b"/>
            <a:pathLst>
              <a:path w="3483165" h="2542711">
                <a:moveTo>
                  <a:pt x="0" y="0"/>
                </a:moveTo>
                <a:lnTo>
                  <a:pt x="3483165" y="0"/>
                </a:lnTo>
                <a:lnTo>
                  <a:pt x="3483165" y="2542711"/>
                </a:lnTo>
                <a:lnTo>
                  <a:pt x="0" y="254271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4B7BF530-2F15-49D2-820C-C98585D07F8A}"/>
              </a:ext>
            </a:extLst>
          </p:cNvPr>
          <p:cNvSpPr txBox="1">
            <a:spLocks noChangeArrowheads="1"/>
          </p:cNvSpPr>
          <p:nvPr/>
        </p:nvSpPr>
        <p:spPr>
          <a:xfrm>
            <a:off x="3563526" y="5922050"/>
            <a:ext cx="10836772" cy="394335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540000">
              <a:lnSpc>
                <a:spcPct val="80000"/>
              </a:lnSpc>
              <a:spcAft>
                <a:spcPts val="600"/>
              </a:spcAft>
              <a:buFontTx/>
              <a:buNone/>
              <a:defRPr/>
            </a:pPr>
            <a:endParaRPr lang="zh-TW" altLang="en-US" sz="4000" dirty="0">
              <a:ea typeface="標楷體" pitchFamily="65" charset="-120"/>
            </a:endParaRPr>
          </a:p>
          <a:p>
            <a:pPr marL="0" indent="0" algn="ctr"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zh-TW" altLang="en-US" sz="5400" b="1" dirty="0">
                <a:solidFill>
                  <a:srgbClr val="0070C0"/>
                </a:solidFill>
                <a:latin typeface="文鼎標楷注音" pitchFamily="34" charset="-120"/>
                <a:ea typeface="文鼎標楷注音" pitchFamily="34" charset="-120"/>
              </a:rPr>
              <a:t>別讓書包重</a:t>
            </a:r>
            <a:r>
              <a:rPr lang="zh-TW" altLang="en-US" sz="5400" b="1" dirty="0">
                <a:solidFill>
                  <a:srgbClr val="0070C0"/>
                </a:solidFill>
                <a:latin typeface="文鼎標楷注音破音一" pitchFamily="34" charset="-120"/>
                <a:ea typeface="文鼎標楷注音破音一" pitchFamily="34" charset="-120"/>
              </a:rPr>
              <a:t>量</a:t>
            </a:r>
            <a:r>
              <a:rPr lang="zh-TW" altLang="en-US" sz="5400" b="1" dirty="0">
                <a:solidFill>
                  <a:srgbClr val="0070C0"/>
                </a:solidFill>
                <a:latin typeface="文鼎標楷注音" pitchFamily="34" charset="-120"/>
                <a:ea typeface="文鼎標楷注音" pitchFamily="34" charset="-120"/>
              </a:rPr>
              <a:t>成</a:t>
            </a:r>
            <a:r>
              <a:rPr lang="zh-TW" altLang="en-US" sz="5400" b="1" dirty="0">
                <a:solidFill>
                  <a:srgbClr val="0070C0"/>
                </a:solidFill>
                <a:latin typeface="文鼎標楷注音破音一" pitchFamily="34" charset="-120"/>
                <a:ea typeface="文鼎標楷注音破音一" pitchFamily="34" charset="-120"/>
              </a:rPr>
              <a:t>為</a:t>
            </a:r>
            <a:r>
              <a:rPr lang="zh-TW" altLang="en-US" sz="5400" b="1" dirty="0">
                <a:solidFill>
                  <a:srgbClr val="0070C0"/>
                </a:solidFill>
                <a:latin typeface="文鼎標楷注音" pitchFamily="34" charset="-120"/>
                <a:ea typeface="文鼎標楷注音" pitchFamily="34" charset="-120"/>
              </a:rPr>
              <a:t>負擔！</a:t>
            </a:r>
            <a:endParaRPr lang="en-US" altLang="zh-TW" sz="5400" b="1" dirty="0">
              <a:solidFill>
                <a:srgbClr val="0070C0"/>
              </a:solidFill>
              <a:latin typeface="文鼎標楷注音" pitchFamily="34" charset="-120"/>
              <a:ea typeface="文鼎標楷注音" pitchFamily="34" charset="-120"/>
            </a:endParaRPr>
          </a:p>
          <a:p>
            <a:pPr marL="0" indent="0" algn="ctr"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endParaRPr lang="zh-TW" altLang="en-US" sz="4000" dirty="0">
              <a:solidFill>
                <a:srgbClr val="0070C0"/>
              </a:solidFill>
              <a:latin typeface="文鼎標楷注音" pitchFamily="34" charset="-120"/>
              <a:ea typeface="文鼎標楷注音" pitchFamily="34" charset="-120"/>
            </a:endParaRPr>
          </a:p>
          <a:p>
            <a:pPr marL="0" indent="0" algn="ctr"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zh-TW" altLang="en-US" sz="4000" b="1" dirty="0">
                <a:solidFill>
                  <a:srgbClr val="FF0000"/>
                </a:solidFill>
                <a:latin typeface="文鼎標楷注音" pitchFamily="34" charset="-120"/>
                <a:ea typeface="文鼎標楷注音" pitchFamily="34" charset="-120"/>
              </a:rPr>
              <a:t>正常書包重</a:t>
            </a:r>
            <a:r>
              <a:rPr lang="zh-TW" altLang="en-US" sz="4000" b="1" dirty="0">
                <a:solidFill>
                  <a:srgbClr val="FF0000"/>
                </a:solidFill>
                <a:latin typeface="文鼎標楷注音破音一" pitchFamily="34" charset="-120"/>
                <a:ea typeface="文鼎標楷注音破音一" pitchFamily="34" charset="-120"/>
              </a:rPr>
              <a:t>量</a:t>
            </a:r>
            <a:r>
              <a:rPr lang="zh-TW" altLang="en-US" sz="4000" b="1" dirty="0">
                <a:solidFill>
                  <a:srgbClr val="FF0000"/>
                </a:solidFill>
                <a:latin typeface="文鼎標楷注音" pitchFamily="34" charset="-120"/>
                <a:ea typeface="文鼎標楷注音" pitchFamily="34" charset="-120"/>
              </a:rPr>
              <a:t> </a:t>
            </a:r>
            <a:r>
              <a:rPr lang="en-US" altLang="zh-TW" sz="4000" b="1" dirty="0">
                <a:solidFill>
                  <a:srgbClr val="FF0000"/>
                </a:solidFill>
                <a:latin typeface="文鼎標楷注音" pitchFamily="34" charset="-120"/>
                <a:ea typeface="文鼎標楷注音" pitchFamily="34" charset="-120"/>
              </a:rPr>
              <a:t>+</a:t>
            </a:r>
            <a:r>
              <a:rPr lang="zh-TW" altLang="en-US" sz="4000" b="1" dirty="0">
                <a:solidFill>
                  <a:srgbClr val="FF0000"/>
                </a:solidFill>
                <a:latin typeface="文鼎標楷注音" pitchFamily="34" charset="-120"/>
                <a:ea typeface="文鼎標楷注音" pitchFamily="34" charset="-120"/>
              </a:rPr>
              <a:t>正確</a:t>
            </a:r>
            <a:r>
              <a:rPr lang="zh-TW" altLang="en-US" sz="4000" b="1" dirty="0">
                <a:solidFill>
                  <a:srgbClr val="FF0000"/>
                </a:solidFill>
                <a:latin typeface="文鼎標楷注音破音一" pitchFamily="34" charset="-120"/>
                <a:ea typeface="文鼎標楷注音破音一" pitchFamily="34" charset="-120"/>
              </a:rPr>
              <a:t>背</a:t>
            </a:r>
            <a:r>
              <a:rPr lang="zh-TW" altLang="en-US" sz="4000" b="1" dirty="0">
                <a:solidFill>
                  <a:srgbClr val="FF0000"/>
                </a:solidFill>
                <a:latin typeface="文鼎標楷注音" pitchFamily="34" charset="-120"/>
                <a:ea typeface="文鼎標楷注音" pitchFamily="34" charset="-120"/>
              </a:rPr>
              <a:t>書包方法</a:t>
            </a:r>
            <a:endParaRPr lang="en-US" altLang="zh-TW" sz="4000" b="1" dirty="0">
              <a:solidFill>
                <a:srgbClr val="FF0000"/>
              </a:solidFill>
              <a:latin typeface="文鼎標楷注音" pitchFamily="34" charset="-120"/>
              <a:ea typeface="文鼎標楷注音" pitchFamily="34" charset="-120"/>
            </a:endParaRPr>
          </a:p>
          <a:p>
            <a:pPr marL="0" indent="0" algn="ctr"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zh-TW" altLang="en-US" sz="5400" b="1" dirty="0">
                <a:solidFill>
                  <a:srgbClr val="FF0000"/>
                </a:solidFill>
                <a:latin typeface="文鼎標楷注音" pitchFamily="34" charset="-120"/>
                <a:ea typeface="文鼎標楷注音" pitchFamily="34" charset="-120"/>
              </a:rPr>
              <a:t>＝輕鬆上學</a:t>
            </a:r>
          </a:p>
          <a:p>
            <a:pPr indent="-540000">
              <a:lnSpc>
                <a:spcPct val="80000"/>
              </a:lnSpc>
              <a:spcAft>
                <a:spcPts val="600"/>
              </a:spcAft>
              <a:buFontTx/>
              <a:buNone/>
              <a:defRPr/>
            </a:pPr>
            <a:endParaRPr lang="zh-TW" altLang="en-US" sz="4000" dirty="0"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636</Words>
  <Application>Microsoft Office PowerPoint</Application>
  <PresentationFormat>自訂</PresentationFormat>
  <Paragraphs>54</Paragraphs>
  <Slides>13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10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13</vt:i4>
      </vt:variant>
    </vt:vector>
  </HeadingPairs>
  <TitlesOfParts>
    <vt:vector size="24" baseType="lpstr">
      <vt:lpstr>華康魏碑體</vt:lpstr>
      <vt:lpstr>Glacial Indifference Bold</vt:lpstr>
      <vt:lpstr>文鼎標楷注音破音一</vt:lpstr>
      <vt:lpstr>文鼎標楷注音</vt:lpstr>
      <vt:lpstr>標楷體</vt:lpstr>
      <vt:lpstr>Arial</vt:lpstr>
      <vt:lpstr>Calibri</vt:lpstr>
      <vt:lpstr>文鼎標楷注音破音二</vt:lpstr>
      <vt:lpstr>書法中楷（注音一）</vt:lpstr>
      <vt:lpstr>Caveat Brush</vt:lpstr>
      <vt:lpstr>Office Theme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衛生組長</dc:creator>
  <cp:lastModifiedBy>教學組專用電腦</cp:lastModifiedBy>
  <cp:revision>5</cp:revision>
  <dcterms:created xsi:type="dcterms:W3CDTF">2006-08-16T00:00:00Z</dcterms:created>
  <dcterms:modified xsi:type="dcterms:W3CDTF">2024-09-12T10:36:29Z</dcterms:modified>
  <dc:identifier>DAGQim5fYIo</dc:identifier>
</cp:coreProperties>
</file>