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7" r:id="rId2"/>
    <p:sldId id="258" r:id="rId3"/>
    <p:sldId id="336" r:id="rId4"/>
    <p:sldId id="259" r:id="rId5"/>
    <p:sldId id="262" r:id="rId6"/>
    <p:sldId id="785" r:id="rId7"/>
    <p:sldId id="786" r:id="rId8"/>
    <p:sldId id="788" r:id="rId9"/>
    <p:sldId id="263" r:id="rId10"/>
    <p:sldId id="784" r:id="rId11"/>
    <p:sldId id="289" r:id="rId12"/>
    <p:sldId id="291" r:id="rId13"/>
    <p:sldId id="790" r:id="rId14"/>
    <p:sldId id="311" r:id="rId15"/>
    <p:sldId id="306" r:id="rId16"/>
    <p:sldId id="307" r:id="rId17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8C2"/>
    <a:srgbClr val="009999"/>
    <a:srgbClr val="33CCCC"/>
    <a:srgbClr val="33CCFF"/>
    <a:srgbClr val="00CCFF"/>
    <a:srgbClr val="CCEC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85714" autoAdjust="0"/>
  </p:normalViewPr>
  <p:slideViewPr>
    <p:cSldViewPr snapToGrid="0">
      <p:cViewPr varScale="1">
        <p:scale>
          <a:sx n="98" d="100"/>
          <a:sy n="98" d="100"/>
        </p:scale>
        <p:origin x="11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381DA341-506F-4199-B253-868091C78BF0}" type="datetimeFigureOut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2" y="4776790"/>
            <a:ext cx="5438775" cy="3908425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D3096C3C-E67D-4FB5-B54F-F0832B2D4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46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724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禁止吸菸之年齡由未滿</a:t>
            </a:r>
            <a:r>
              <a:rPr lang="en-US" altLang="zh-TW" dirty="0"/>
              <a:t>18</a:t>
            </a:r>
            <a:r>
              <a:rPr lang="zh-TW" altLang="en-US" dirty="0"/>
              <a:t>歲，提高至未滿</a:t>
            </a:r>
            <a:r>
              <a:rPr lang="en-US" altLang="zh-TW" dirty="0"/>
              <a:t>20</a:t>
            </a:r>
            <a:r>
              <a:rPr lang="zh-TW" altLang="en-US" dirty="0"/>
              <a:t>歲。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7774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檳榔危害物質：</a:t>
            </a:r>
            <a:endParaRPr lang="en-US" altLang="zh-TW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檳榔果不加配料本身具有致癌性，因富含</a:t>
            </a:r>
            <a:r>
              <a:rPr kumimoji="1"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「檳榔素」及 「檳榔鹼」，這兩種物質會破壞口腔並長腫瘤。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檳榔鹼中檳榔素會致癌，包括口腔癌、咽癌、食道癌、肝膽癌及肺癌等。</a:t>
            </a:r>
            <a:endParaRPr kumimoji="1"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zh-TW" altLang="en-US" sz="1200" b="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kumimoji="1"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紅灰：使口腔環境變鹼，造成細胞癌化。</a:t>
            </a:r>
            <a:endParaRPr kumimoji="1"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1" lang="zh-TW" altLang="en-US" sz="1200" b="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kumimoji="1"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荖花：如有農藥殘留可能會加速口腔健康危害。</a:t>
            </a:r>
            <a:endParaRPr kumimoji="1"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TW" sz="12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340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吃檳榔會造成牙齒會變得不健康，牙齦萎縮造成牙周病，牙齒會變黑、嘴唇會紅紅，與同學聊天會飄散出臭臭的味道，可能會嚇到同學。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355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888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2250" y="809625"/>
            <a:ext cx="7192963" cy="4046538"/>
          </a:xfrm>
          <a:ln/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酗酒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抽菸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抽菸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酗酒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3708253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如果身邊家人或朋友有人抽菸，可提供以下管道協助戒菸：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、門診、住院、急診及社區藥局皆可提供戒菸服務，透過醫療院所的戒菸衛教師或社區藥局藥師，提供專業的衛教、諮詢與支持，孕婦、青少年及不適合用藥者，可因而得到強而有力的協助。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、可以撥打免費戒菸專線（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0800-636363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），由具備心理輔導、諮商、社會工作等專業人員，透過電話的便利及私密性，陪伴吸菸者渡過戒菸的困難。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、參加各縣市醫療院所辦理的戒菸班。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802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菸中含有許多危害物質，最主要的危害物質像是尼古丁，會造成上癮，吸食過量還會死亡，平常使用的除草劑跟殺蟲劑，裡面就含有尼古丁，一氧化碳會造成呼吸的氧氣濃度降低，在汽車廢氣內亦含有一氧化碳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749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267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抽菸的人，牙齒跟手會黃黃的，身上有菸臭味，看起來沒有精神，也比較容易老。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309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大家有聽過一手菸、二手菸、三手菸嗎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有人抽菸，則抽菸的人吸入的就叫做一手菸，當抽菸的人呼出來或是香菸上飄出來的菸霧，就稱作二手菸，二手菸可能會沾付於環境中，則變成三手菸。二手菸及三手菸皆含有有害物質。抽菸後，身上跟家裡都會臭臭的，也會傷害身體健康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207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二手菸是分布最廣且為有害的室內空氣污染物，其會釋放出</a:t>
            </a:r>
            <a:r>
              <a:rPr lang="en-US" altLang="zh-TW" dirty="0"/>
              <a:t>7,000</a:t>
            </a:r>
            <a:r>
              <a:rPr lang="zh-TW" altLang="en-US" dirty="0"/>
              <a:t>種以上的化學物質，其中約有</a:t>
            </a:r>
            <a:r>
              <a:rPr lang="en-US" altLang="zh-TW" dirty="0"/>
              <a:t>93</a:t>
            </a:r>
            <a:r>
              <a:rPr lang="zh-TW" altLang="en-US" dirty="0"/>
              <a:t>種為致癌物質，過去研究已證實，除會造成或加重幼兒氣喘、支氣管炎、肺炎、中耳炎等呼吸道疾病外，且與兒童白血病、淋巴瘤、大腦與中樞神經系統病變、肝母細胞瘤等癌症有顯著關係，也容易造成認知能力缺陷，其危害更甚於成人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935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即使菸已經熄滅很久了，還有殘留且長期附著於衣服、地板、家具等物體表面上的「三手菸」，其含有至少有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種高度致癌化合物，會造成兒童認知能力缺陷、增加哮喘、中耳炎以及血癌的風險，尤其對家中爬行的幼兒威脅最大。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106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763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任何人不得在任何地點使用電子煙等類菸品，違者處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元至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萬元罰緩。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91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65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87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31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79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80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174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50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06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3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50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26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999E-0F2F-4D2C-B9BB-4BC381ED554F}" type="datetimeFigureOut">
              <a:rPr lang="zh-TW" altLang="en-US" smtClean="0"/>
              <a:t>2024/5/2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91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GtQnywMBAoY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mrdifahrX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323" y="4987158"/>
            <a:ext cx="16922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8BAAA95F-E7E2-4224-A3FF-7CC0BB6DC76A}"/>
              </a:ext>
            </a:extLst>
          </p:cNvPr>
          <p:cNvSpPr txBox="1">
            <a:spLocks/>
          </p:cNvSpPr>
          <p:nvPr/>
        </p:nvSpPr>
        <p:spPr>
          <a:xfrm>
            <a:off x="342516" y="6034725"/>
            <a:ext cx="3772284" cy="5954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800" b="1" u="sng" spc="50" dirty="0">
                <a:ln w="11430"/>
                <a:solidFill>
                  <a:srgbClr val="FF66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桃園市政府衛生局製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80737A18-2B9A-4FB0-A2DB-D9C9513B947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987158"/>
          </a:xfrm>
          <a:prstGeom prst="rect">
            <a:avLst/>
          </a:prstGeom>
          <a:solidFill>
            <a:srgbClr val="2EB8C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0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遠離菸檳酒，</a:t>
            </a:r>
            <a:endParaRPr lang="en-US" altLang="zh-TW" sz="80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80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戒就對了！</a:t>
            </a:r>
            <a:br>
              <a:rPr lang="zh-TW" altLang="en-US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br>
              <a:rPr lang="zh-TW" altLang="en-US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低年級</a:t>
            </a:r>
            <a:r>
              <a:rPr lang="en-US" altLang="zh-TW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endParaRPr lang="zh-TW" altLang="en-US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950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1EC7B0-4A84-447D-86A6-836A6F200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5705"/>
          </a:xfrm>
          <a:solidFill>
            <a:srgbClr val="009999"/>
          </a:solidFill>
        </p:spPr>
        <p:txBody>
          <a:bodyPr>
            <a:normAutofit fontScale="90000"/>
          </a:bodyPr>
          <a:lstStyle/>
          <a:p>
            <a:r>
              <a:rPr lang="zh-TW" altLang="en-US" sz="4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菸害防制新法上路</a:t>
            </a:r>
            <a:r>
              <a:rPr lang="en-US" altLang="zh-TW" sz="4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-</a:t>
            </a:r>
            <a:r>
              <a:rPr lang="zh-TW" altLang="en-US" sz="4000" b="1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未滿</a:t>
            </a:r>
            <a:r>
              <a:rPr lang="en-US" altLang="zh-TW" sz="4000" b="1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20</a:t>
            </a:r>
            <a:r>
              <a:rPr lang="zh-TW" altLang="en-US" sz="4000" b="1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歲</a:t>
            </a:r>
            <a:r>
              <a:rPr lang="zh-TW" altLang="en-US" sz="4000" b="1" dirty="0">
                <a:solidFill>
                  <a:srgbClr val="FF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不得</a:t>
            </a:r>
            <a:r>
              <a:rPr lang="zh-TW" altLang="en-US" sz="4000" b="1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吸菸</a:t>
            </a:r>
            <a:endParaRPr lang="zh-TW" altLang="en-US" b="1" dirty="0">
              <a:solidFill>
                <a:srgbClr val="FF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F8E58A7-9E62-40B1-BB05-90CEC9778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85705"/>
            <a:ext cx="12192000" cy="5672295"/>
          </a:xfrm>
        </p:spPr>
      </p:pic>
    </p:spTree>
    <p:extLst>
      <p:ext uri="{BB962C8B-B14F-4D97-AF65-F5344CB8AC3E}">
        <p14:creationId xmlns:p14="http://schemas.microsoft.com/office/powerpoint/2010/main" val="2249587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6315549" y="2832701"/>
            <a:ext cx="5545711" cy="3469546"/>
            <a:chOff x="2492" y="2365"/>
            <a:chExt cx="2875" cy="1918"/>
          </a:xfrm>
        </p:grpSpPr>
        <p:pic>
          <p:nvPicPr>
            <p:cNvPr id="40980" name="Picture 3" descr="DSCN10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" y="2365"/>
              <a:ext cx="2836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1" name="Line 4"/>
            <p:cNvSpPr>
              <a:spLocks noChangeShapeType="1"/>
            </p:cNvSpPr>
            <p:nvPr/>
          </p:nvSpPr>
          <p:spPr bwMode="auto">
            <a:xfrm flipH="1">
              <a:off x="2928" y="2820"/>
              <a:ext cx="527" cy="2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40982" name="Line 5"/>
            <p:cNvSpPr>
              <a:spLocks noChangeShapeType="1"/>
            </p:cNvSpPr>
            <p:nvPr/>
          </p:nvSpPr>
          <p:spPr bwMode="auto">
            <a:xfrm>
              <a:off x="4607" y="3178"/>
              <a:ext cx="433" cy="2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40983" name="Line 6"/>
            <p:cNvSpPr>
              <a:spLocks noChangeShapeType="1"/>
            </p:cNvSpPr>
            <p:nvPr/>
          </p:nvSpPr>
          <p:spPr bwMode="auto">
            <a:xfrm flipH="1">
              <a:off x="3493" y="3308"/>
              <a:ext cx="333" cy="6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40984" name="Text Box 7"/>
            <p:cNvSpPr txBox="1">
              <a:spLocks noChangeArrowheads="1"/>
            </p:cNvSpPr>
            <p:nvPr/>
          </p:nvSpPr>
          <p:spPr bwMode="auto">
            <a:xfrm>
              <a:off x="2538" y="2899"/>
              <a:ext cx="427" cy="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 dirty="0">
                  <a:solidFill>
                    <a:srgbClr val="CC0000"/>
                  </a:solidFill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檳榔果</a:t>
              </a:r>
              <a:endParaRPr lang="zh-TW" altLang="en-US" sz="3200" dirty="0">
                <a:solidFill>
                  <a:srgbClr val="CC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40985" name="Text Box 8"/>
            <p:cNvSpPr txBox="1">
              <a:spLocks noChangeArrowheads="1"/>
            </p:cNvSpPr>
            <p:nvPr/>
          </p:nvSpPr>
          <p:spPr bwMode="auto">
            <a:xfrm>
              <a:off x="4940" y="3462"/>
              <a:ext cx="42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>
                  <a:solidFill>
                    <a:srgbClr val="CC0000"/>
                  </a:solidFill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荖花</a:t>
              </a:r>
              <a:endParaRPr lang="zh-TW" altLang="en-US" sz="3200">
                <a:solidFill>
                  <a:srgbClr val="CC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40986" name="Text Box 9"/>
            <p:cNvSpPr txBox="1">
              <a:spLocks noChangeArrowheads="1"/>
            </p:cNvSpPr>
            <p:nvPr/>
          </p:nvSpPr>
          <p:spPr bwMode="auto">
            <a:xfrm>
              <a:off x="3168" y="3907"/>
              <a:ext cx="892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>
                  <a:solidFill>
                    <a:srgbClr val="CC0000"/>
                  </a:solidFill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紅灰</a:t>
              </a:r>
              <a:endParaRPr lang="zh-TW" altLang="en-US" sz="3200">
                <a:solidFill>
                  <a:srgbClr val="CC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</p:grpSp>
      <p:sp>
        <p:nvSpPr>
          <p:cNvPr id="2058" name="Rectangle 10"/>
          <p:cNvSpPr>
            <a:spLocks noRot="1" noChangeArrowheads="1"/>
          </p:cNvSpPr>
          <p:nvPr/>
        </p:nvSpPr>
        <p:spPr bwMode="auto">
          <a:xfrm>
            <a:off x="194553" y="1384901"/>
            <a:ext cx="964335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kumimoji="1" lang="zh-TW" altLang="en-US" sz="28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檳榔果：富含「檳榔素」及 「檳榔鹼」，這兩種物質會讓口腔長腫瘤並破壞口腔</a:t>
            </a:r>
            <a:endParaRPr lang="zh-TW" altLang="en-US" sz="28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40964" name="Rectangle 12"/>
          <p:cNvSpPr>
            <a:spLocks noRot="1" noChangeArrowheads="1"/>
          </p:cNvSpPr>
          <p:nvPr/>
        </p:nvSpPr>
        <p:spPr bwMode="auto">
          <a:xfrm>
            <a:off x="0" y="-25778"/>
            <a:ext cx="12192000" cy="980866"/>
          </a:xfrm>
          <a:prstGeom prst="rect">
            <a:avLst/>
          </a:prstGeom>
          <a:solidFill>
            <a:srgbClr val="2EB8C2"/>
          </a:soli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4400" b="1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檳榔危害防制</a:t>
            </a:r>
            <a:r>
              <a:rPr lang="en-US" altLang="zh-TW" sz="4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—</a:t>
            </a:r>
            <a:r>
              <a:rPr kumimoji="1" lang="zh-TW" altLang="en-US" sz="4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檳榔成分</a:t>
            </a:r>
            <a:endParaRPr kumimoji="1" lang="zh-TW" altLang="en-US" sz="36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2061" name="Rectangle 13"/>
          <p:cNvSpPr>
            <a:spLocks noRot="1" noChangeArrowheads="1"/>
          </p:cNvSpPr>
          <p:nvPr/>
        </p:nvSpPr>
        <p:spPr bwMode="auto">
          <a:xfrm>
            <a:off x="410296" y="3122101"/>
            <a:ext cx="5765260" cy="153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20000"/>
              </a:spcBef>
            </a:pPr>
            <a:r>
              <a:rPr kumimoji="1" lang="zh-TW" altLang="en-US" sz="28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配料：石灰和荖花是我的好朋友，會讓嘴巴發炎受傷</a:t>
            </a:r>
            <a:endParaRPr lang="zh-TW" altLang="en-US" sz="28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3947419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utoUpdateAnimBg="0"/>
      <p:bldP spid="206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Rot="1" noChangeArrowheads="1"/>
          </p:cNvSpPr>
          <p:nvPr/>
        </p:nvSpPr>
        <p:spPr bwMode="auto">
          <a:xfrm>
            <a:off x="1287294" y="991305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kumimoji="1" lang="zh-TW" altLang="en-US" sz="3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</a:t>
            </a:r>
          </a:p>
        </p:txBody>
      </p:sp>
      <p:sp>
        <p:nvSpPr>
          <p:cNvPr id="3075" name="Rectangle 3"/>
          <p:cNvSpPr>
            <a:spLocks noRot="1" noChangeArrowheads="1"/>
          </p:cNvSpPr>
          <p:nvPr/>
        </p:nvSpPr>
        <p:spPr bwMode="auto">
          <a:xfrm>
            <a:off x="198439" y="1096794"/>
            <a:ext cx="8308975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20000"/>
              </a:spcBef>
            </a:pPr>
            <a:r>
              <a:rPr kumimoji="1" lang="zh-TW" altLang="en-US" sz="4000" b="1" dirty="0">
                <a:solidFill>
                  <a:srgbClr val="3366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我的牙齒受傷了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牙齒變黑、磨損、動搖、牙齦萎縮及牙周病</a:t>
            </a:r>
            <a:endParaRPr lang="zh-TW" altLang="en-US" sz="2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092" name="Rectangle 20"/>
          <p:cNvSpPr>
            <a:spLocks noRot="1" noChangeArrowheads="1"/>
          </p:cNvSpPr>
          <p:nvPr/>
        </p:nvSpPr>
        <p:spPr bwMode="auto">
          <a:xfrm>
            <a:off x="1679576" y="3698876"/>
            <a:ext cx="479742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zh-TW" altLang="en-US" sz="280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1991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9" y="3187158"/>
            <a:ext cx="4869011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E60DB7AA-FDBF-4B1F-B55D-F59CE59D7CB4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0" y="-25778"/>
            <a:ext cx="12192000" cy="980866"/>
          </a:xfrm>
          <a:prstGeom prst="rect">
            <a:avLst/>
          </a:prstGeom>
          <a:solidFill>
            <a:srgbClr val="2EB8C2"/>
          </a:soli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kumimoji="1" lang="zh-TW" altLang="en-US" sz="4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這樣你還敢吃檳榔嗎</a:t>
            </a:r>
            <a:r>
              <a:rPr kumimoji="1" lang="en-US" altLang="zh-TW" sz="4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kumimoji="1" lang="zh-TW" altLang="en-US" sz="44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1988" name="Picture 4" descr="C:\My Documents\93年影片超連結教學光碟\菸,檳榔,毒品防治宣導片\使用照片\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993" y="68094"/>
            <a:ext cx="20034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91CDFDAE-CB6E-4652-B719-540CD2311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470" y="3434124"/>
            <a:ext cx="6411948" cy="2057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可怕的是，檳榔讓我的嘴巴慢慢的長出可怕的東西～</a:t>
            </a:r>
            <a:endParaRPr lang="en-US" altLang="zh-TW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marL="0" indent="0">
              <a:buNone/>
              <a:defRPr/>
            </a:pPr>
            <a:r>
              <a:rPr lang="zh-TW" altLang="en-US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原來是可怕的</a:t>
            </a:r>
            <a:r>
              <a:rPr lang="zh-TW" altLang="en-US" sz="36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口腔癌</a:t>
            </a:r>
            <a:r>
              <a:rPr lang="zh-TW" altLang="en-US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357507534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  <p:bldP spid="309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id="{86491BED-A60B-44E7-A461-F91F6743B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390" y="1546131"/>
            <a:ext cx="8420210" cy="4679304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14E9DBCA-C774-4FEF-A19E-3E3FA5ACB52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2EB8C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>
              <a:solidFill>
                <a:schemeClr val="bg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飲酒危害防制</a:t>
            </a:r>
            <a:r>
              <a:rPr lang="en-US" altLang="zh-TW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—</a:t>
            </a:r>
            <a:r>
              <a:rPr lang="zh-TW" altLang="en-US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拒絕飲酒人生</a:t>
            </a:r>
          </a:p>
        </p:txBody>
      </p:sp>
      <p:sp>
        <p:nvSpPr>
          <p:cNvPr id="5" name="文字方塊 6">
            <a:extLst>
              <a:ext uri="{FF2B5EF4-FFF2-40B4-BE49-F238E27FC236}">
                <a16:creationId xmlns:a16="http://schemas.microsoft.com/office/drawing/2014/main" id="{C08B558E-77A6-4B8F-BD47-15BCB6275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4283" y="6611779"/>
            <a:ext cx="20462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</a:t>
            </a:r>
          </a:p>
        </p:txBody>
      </p:sp>
    </p:spTree>
    <p:extLst>
      <p:ext uri="{BB962C8B-B14F-4D97-AF65-F5344CB8AC3E}">
        <p14:creationId xmlns:p14="http://schemas.microsoft.com/office/powerpoint/2010/main" val="706970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拒賣酒予未滿</a:t>
            </a:r>
            <a:r>
              <a:rPr lang="en-US" altLang="zh-TW" sz="4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18</a:t>
            </a:r>
            <a:r>
              <a:rPr lang="zh-TW" altLang="en-US" sz="4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歲者！</a:t>
            </a:r>
            <a:endParaRPr lang="en-US" altLang="zh-TW" sz="44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4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保護兒童及青</a:t>
            </a:r>
            <a:r>
              <a:rPr lang="zh-TW" altLang="en-US" sz="4400" b="1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少</a:t>
            </a:r>
            <a:r>
              <a:rPr lang="zh-TW" altLang="en-US" sz="4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年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38403" y="1960508"/>
            <a:ext cx="103007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defRPr/>
            </a:pP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Q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：小明未滿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18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歲，是否可以飲酒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marL="91440" indent="-91440">
              <a:defRPr/>
            </a:pP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A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當然不行</a:t>
            </a:r>
            <a:r>
              <a:rPr lang="en-US" altLang="zh-TW" sz="2800" b="1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  <a:r>
              <a:rPr lang="zh-TW" altLang="en-US" sz="2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兒童及</a:t>
            </a:r>
            <a:r>
              <a:rPr lang="zh-TW" altLang="en-US" sz="2800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少</a:t>
            </a:r>
            <a:r>
              <a:rPr lang="zh-TW" altLang="en-US" sz="2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年</a:t>
            </a:r>
            <a:r>
              <a:rPr lang="zh-TW" altLang="en-US" sz="2800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不</a:t>
            </a:r>
            <a:r>
              <a:rPr lang="zh-TW" altLang="en-US" sz="2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可以飲酒，任何人</a:t>
            </a:r>
            <a:r>
              <a:rPr lang="zh-TW" altLang="en-US" sz="2800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不</a:t>
            </a:r>
            <a:r>
              <a:rPr lang="zh-TW" altLang="en-US" sz="2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可以供</a:t>
            </a:r>
            <a:r>
              <a:rPr lang="zh-TW" altLang="en-US" sz="2800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應</a:t>
            </a:r>
            <a:r>
              <a:rPr lang="zh-TW" altLang="en-US" sz="2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酒給兒童及</a:t>
            </a:r>
            <a:r>
              <a:rPr lang="zh-TW" altLang="en-US" sz="2800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少</a:t>
            </a:r>
            <a:r>
              <a:rPr lang="zh-TW" altLang="en-US" sz="2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年，違者將依規定以新臺幣</a:t>
            </a:r>
            <a:r>
              <a:rPr lang="en-US" altLang="zh-TW" sz="2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2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萬以上</a:t>
            </a:r>
            <a:r>
              <a:rPr lang="en-US" altLang="zh-TW" sz="2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5</a:t>
            </a:r>
            <a:r>
              <a:rPr lang="zh-TW" altLang="en-US" sz="2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萬元以下</a:t>
            </a:r>
            <a:r>
              <a:rPr lang="zh-TW" altLang="en-US" sz="2800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處</a:t>
            </a:r>
            <a:r>
              <a:rPr lang="zh-TW" altLang="en-US" sz="2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罰。</a:t>
            </a:r>
          </a:p>
        </p:txBody>
      </p:sp>
    </p:spTree>
    <p:extLst>
      <p:ext uri="{BB962C8B-B14F-4D97-AF65-F5344CB8AC3E}">
        <p14:creationId xmlns:p14="http://schemas.microsoft.com/office/powerpoint/2010/main" val="3536852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34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798" indent="-285692">
              <a:spcBef>
                <a:spcPct val="20000"/>
              </a:spcBef>
              <a:buChar char="–"/>
              <a:defRPr kumimoji="1" sz="2812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2765" indent="-228552">
              <a:spcBef>
                <a:spcPct val="20000"/>
              </a:spcBef>
              <a:buChar char="•"/>
              <a:defRPr kumimoji="1" sz="239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9872" indent="-228552">
              <a:spcBef>
                <a:spcPct val="20000"/>
              </a:spcBef>
              <a:buChar char="–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6980" indent="-228552">
              <a:spcBef>
                <a:spcPct val="20000"/>
              </a:spcBef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087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192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8299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5404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E427D586-125B-4CC7-8906-C877D4462FD6}" type="slidenum">
              <a:rPr kumimoji="0" lang="zh-TW" altLang="en-US" sz="1406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pPr>
                <a:spcBef>
                  <a:spcPct val="0"/>
                </a:spcBef>
                <a:buFontTx/>
                <a:buNone/>
                <a:defRPr/>
              </a:pPr>
              <a:t>15</a:t>
            </a:fld>
            <a:endParaRPr kumimoji="0" lang="zh-TW" altLang="en-US" sz="1406">
              <a:solidFill>
                <a:srgbClr val="0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54277" name="文字方塊 5"/>
          <p:cNvSpPr txBox="1">
            <a:spLocks noChangeArrowheads="1"/>
          </p:cNvSpPr>
          <p:nvPr/>
        </p:nvSpPr>
        <p:spPr bwMode="auto">
          <a:xfrm>
            <a:off x="73026" y="6182911"/>
            <a:ext cx="1843324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華康少女文字W7(P)"/>
              </a:rPr>
              <a:t>資料來源：衛生福利部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297218"/>
            <a:ext cx="12192000" cy="702441"/>
          </a:xfrm>
          <a:prstGeom prst="rect">
            <a:avLst/>
          </a:prstGeom>
          <a:solidFill>
            <a:srgbClr val="2EB8C2"/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92144" tIns="46072" rIns="92144" bIns="46072" anchor="ctr">
            <a:spAutoFit/>
          </a:bodyPr>
          <a:lstStyle>
            <a:lvl1pPr marL="0" marR="0" indent="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1pPr>
            <a:lvl2pPr marL="0" marR="0" indent="228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2pPr>
            <a:lvl3pPr marL="0" marR="0" indent="457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3pPr>
            <a:lvl4pPr marL="0" marR="0" indent="685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4pPr>
            <a:lvl5pPr marL="0" marR="0" indent="9144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5pPr>
            <a:lvl6pPr marL="0" marR="0" indent="11430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6pPr>
            <a:lvl7pPr marL="0" marR="0" indent="1371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7pPr>
            <a:lvl8pPr marL="0" marR="0" indent="1600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8pPr>
            <a:lvl9pPr marL="0" marR="0" indent="1828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9pPr>
          </a:lstStyle>
          <a:p>
            <a:pPr algn="l"/>
            <a:r>
              <a:rPr lang="zh-TW" altLang="en-US" sz="4400" b="1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「菸</a:t>
            </a:r>
            <a:r>
              <a:rPr lang="en-US" altLang="zh-TW" sz="4400" b="1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+</a:t>
            </a:r>
            <a:r>
              <a:rPr lang="zh-TW" altLang="en-US" sz="4400" b="1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檳</a:t>
            </a:r>
            <a:r>
              <a:rPr lang="en-US" altLang="zh-TW" sz="4400" b="1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+</a:t>
            </a:r>
            <a:r>
              <a:rPr lang="zh-TW" altLang="en-US" sz="4400" b="1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酒」</a:t>
            </a:r>
            <a:r>
              <a:rPr lang="zh-TW" altLang="en-US" sz="4000" b="1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口腔</a:t>
            </a:r>
            <a:r>
              <a:rPr lang="zh-TW" altLang="en-US" sz="4000" b="1" dirty="0">
                <a:solidFill>
                  <a:schemeClr val="tx1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癌</a:t>
            </a:r>
            <a:r>
              <a:rPr lang="zh-TW" altLang="en-US" sz="4000" b="1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機率激增</a:t>
            </a:r>
            <a:r>
              <a:rPr lang="en-US" altLang="zh-TW" sz="4000" b="1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123</a:t>
            </a:r>
            <a:r>
              <a:rPr lang="zh-TW" altLang="en-US" sz="4000" b="1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倍</a:t>
            </a:r>
            <a:r>
              <a:rPr lang="en-US" altLang="zh-TW" sz="4000" b="1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!</a:t>
            </a:r>
            <a:endParaRPr lang="zh-TW" altLang="en-US" sz="4400" b="1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01050" y="5167314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倍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743700" y="5133976"/>
            <a:ext cx="17287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6609" b="1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123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208214" y="520858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endParaRPr kumimoji="0" lang="en-GB" altLang="zh-TW" sz="3586" b="1">
              <a:solidFill>
                <a:srgbClr val="0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401050" y="4221164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倍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743700" y="4149726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 dirty="0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89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208214" y="4221164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 dirty="0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吸</a:t>
            </a:r>
            <a:r>
              <a:rPr kumimoji="0" lang="zh-TW" altLang="en-US" sz="2250" dirty="0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菸</a:t>
            </a:r>
            <a:r>
              <a:rPr kumimoji="0" lang="en-GB" altLang="zh-TW" sz="2250" dirty="0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+ </a:t>
            </a:r>
            <a:r>
              <a:rPr kumimoji="0" lang="zh-TW" altLang="en-GB" sz="2250" b="1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嚼檳榔</a:t>
            </a:r>
            <a:endParaRPr kumimoji="0" lang="en-GB" altLang="zh-TW" sz="2250" b="1" dirty="0">
              <a:solidFill>
                <a:srgbClr val="FF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401050" y="3475039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倍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743700" y="3403601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 dirty="0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54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208214" y="350043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 dirty="0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酗酒</a:t>
            </a:r>
            <a:r>
              <a:rPr kumimoji="0" lang="en-GB" altLang="zh-TW" sz="2250" dirty="0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+ </a:t>
            </a:r>
            <a:r>
              <a:rPr kumimoji="0" lang="zh-TW" altLang="en-GB" sz="2250" b="1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嚼檳榔</a:t>
            </a:r>
            <a:endParaRPr kumimoji="0" lang="en-GB" altLang="zh-TW" sz="2250" b="1" dirty="0">
              <a:solidFill>
                <a:srgbClr val="FF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8401050" y="2781301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倍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743700" y="2754314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 dirty="0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28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208214" y="282733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250" b="1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嚼檳榔</a:t>
            </a:r>
            <a:endParaRPr kumimoji="0" lang="en-GB" altLang="zh-TW" sz="2250" b="1" dirty="0">
              <a:solidFill>
                <a:srgbClr val="FF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8401050" y="2133601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倍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743700" y="2106614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dirty="0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208214" y="222408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 dirty="0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無不良嗜好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6743700" y="1557338"/>
            <a:ext cx="32400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8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 dirty="0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致</a:t>
            </a:r>
            <a:r>
              <a:rPr kumimoji="0" lang="zh-TW" altLang="en-GB" sz="225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癌</a:t>
            </a:r>
            <a:r>
              <a:rPr kumimoji="0" lang="zh-TW" altLang="en-GB" sz="2250" dirty="0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倍率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208214" y="1557338"/>
            <a:ext cx="453548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8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 dirty="0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不良嗜好</a:t>
            </a: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2208214" y="1557339"/>
            <a:ext cx="7775575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2208214" y="1557338"/>
            <a:ext cx="1587" cy="6667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6311900" y="1560514"/>
            <a:ext cx="1588" cy="43973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9983789" y="22240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9983789" y="1557338"/>
            <a:ext cx="1587" cy="6667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2208214" y="5954714"/>
            <a:ext cx="7775575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2208214" y="22240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2208214" y="297021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9983789" y="297021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208214" y="371633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9983789" y="371633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2208214" y="446246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9983789" y="446246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2208214" y="52085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9983789" y="52085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2208214" y="2224089"/>
            <a:ext cx="7775575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41" name="文字方塊 1"/>
          <p:cNvSpPr txBox="1">
            <a:spLocks noChangeArrowheads="1"/>
          </p:cNvSpPr>
          <p:nvPr/>
        </p:nvSpPr>
        <p:spPr bwMode="auto">
          <a:xfrm>
            <a:off x="2363788" y="6462298"/>
            <a:ext cx="98282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高雄醫學大學 葛應欽 教授  </a:t>
            </a:r>
            <a:r>
              <a:rPr lang="en-US" altLang="zh-TW" sz="1600" b="1" dirty="0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1995</a:t>
            </a:r>
            <a:r>
              <a:rPr lang="zh-TW" altLang="en-US" sz="1600" b="1" dirty="0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年發表於「口腔病理學及口腔內科學雜誌」</a:t>
            </a:r>
          </a:p>
        </p:txBody>
      </p:sp>
      <p:pic>
        <p:nvPicPr>
          <p:cNvPr id="90152" name="Picture 10" descr="D:\home\tunglung_ou\Desktop\免費使用圖片\檳榔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1" y="5054600"/>
            <a:ext cx="11017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53" name="Picture 7" descr="D:\home\tunglung_ou\Desktop\酒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4864101"/>
            <a:ext cx="7921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54" name="Picture 8" descr="D:\home\tunglung_ou\Desktop\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9" y="4354514"/>
            <a:ext cx="11191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文字方塊 2"/>
          <p:cNvSpPr txBox="1">
            <a:spLocks noChangeArrowheads="1"/>
          </p:cNvSpPr>
          <p:nvPr/>
        </p:nvSpPr>
        <p:spPr bwMode="auto">
          <a:xfrm>
            <a:off x="3397251" y="5230813"/>
            <a:ext cx="409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en-US" altLang="zh-TW" sz="2250" b="1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+</a:t>
            </a:r>
            <a:endParaRPr lang="zh-TW" altLang="en-US" sz="2250" b="1">
              <a:solidFill>
                <a:srgbClr val="0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46" name="文字方塊 41"/>
          <p:cNvSpPr txBox="1">
            <a:spLocks noChangeArrowheads="1"/>
          </p:cNvSpPr>
          <p:nvPr/>
        </p:nvSpPr>
        <p:spPr bwMode="auto">
          <a:xfrm>
            <a:off x="4965701" y="5229225"/>
            <a:ext cx="409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en-US" altLang="zh-TW" sz="2250" b="1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+</a:t>
            </a:r>
            <a:endParaRPr lang="zh-TW" altLang="en-US" sz="2250" b="1">
              <a:solidFill>
                <a:srgbClr val="0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47635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1099226" y="1089295"/>
            <a:ext cx="9731750" cy="43513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吸菸傷身且有害健康，電</a:t>
            </a:r>
            <a:r>
              <a:rPr lang="zh-TW" altLang="en-US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子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煙無法幫助戒菸。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有意願戒菸者應尋求專業醫療管道或善加利用免費戒菸專線</a:t>
            </a:r>
            <a:r>
              <a:rPr lang="en-US" altLang="zh-TW" b="1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0800-636363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endParaRPr lang="en-US" altLang="zh-TW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戒檳諮詢專線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02-28099595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酒癮治療諮詢服務專線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03-3325880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/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37CB6-41F9-4A4D-8B76-B3B6DFA454ED}" type="slidenum">
              <a:rPr lang="en-US" altLang="zh-TW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pPr>
                <a:defRPr/>
              </a:pPr>
              <a:t>16</a:t>
            </a:fld>
            <a:endParaRPr lang="en-US" altLang="zh-TW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2253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299" y="5370513"/>
            <a:ext cx="85915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035" y="3998379"/>
            <a:ext cx="200977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12192000" cy="856736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5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結語</a:t>
            </a:r>
          </a:p>
          <a:p>
            <a:pPr algn="ctr">
              <a:defRPr/>
            </a:pPr>
            <a:endParaRPr lang="en-US" altLang="zh-TW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9905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1"/>
          <p:cNvSpPr txBox="1">
            <a:spLocks noChangeArrowheads="1"/>
          </p:cNvSpPr>
          <p:nvPr/>
        </p:nvSpPr>
        <p:spPr bwMode="auto">
          <a:xfrm>
            <a:off x="1703388" y="6402388"/>
            <a:ext cx="37149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資料來源：董氏基金會華文戒菸網</a:t>
            </a:r>
          </a:p>
        </p:txBody>
      </p:sp>
      <p:pic>
        <p:nvPicPr>
          <p:cNvPr id="13315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810866"/>
            <a:ext cx="5586412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12191999" cy="735906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5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認識菸害</a:t>
            </a:r>
            <a:endParaRPr lang="en-US" altLang="zh-TW" sz="45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>
              <a:defRPr/>
            </a:pPr>
            <a:endParaRPr lang="en-US" altLang="zh-TW" sz="4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3319" name="矩形 2"/>
          <p:cNvSpPr>
            <a:spLocks noChangeArrowheads="1"/>
          </p:cNvSpPr>
          <p:nvPr/>
        </p:nvSpPr>
        <p:spPr bwMode="auto">
          <a:xfrm>
            <a:off x="6526977" y="1012646"/>
            <a:ext cx="52337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24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紙菸的菸煙中</a:t>
            </a:r>
            <a:r>
              <a:rPr lang="zh-TW" altLang="zh-TW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有</a:t>
            </a:r>
            <a:r>
              <a:rPr lang="en-US" altLang="zh-TW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7,000 </a:t>
            </a:r>
            <a:r>
              <a:rPr lang="zh-TW" altLang="zh-TW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多種化學物質</a:t>
            </a:r>
            <a:r>
              <a:rPr lang="zh-TW" altLang="zh-TW" sz="2400" b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，其中</a:t>
            </a:r>
            <a:r>
              <a:rPr lang="en-US" altLang="zh-TW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93 </a:t>
            </a:r>
            <a:r>
              <a:rPr lang="zh-TW" altLang="zh-TW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種致癌成分中有</a:t>
            </a:r>
            <a:r>
              <a:rPr lang="en-US" altLang="zh-TW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15 </a:t>
            </a:r>
            <a:r>
              <a:rPr lang="zh-TW" altLang="zh-TW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種被國際癌症研究署列為「</a:t>
            </a:r>
            <a:r>
              <a:rPr lang="zh-TW" altLang="zh-TW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第一級致</a:t>
            </a:r>
            <a:r>
              <a:rPr lang="zh-TW" altLang="zh-TW" sz="2400" dirty="0">
                <a:solidFill>
                  <a:srgbClr val="FF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癌</a:t>
            </a:r>
            <a:r>
              <a:rPr lang="zh-TW" altLang="zh-TW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物</a:t>
            </a:r>
            <a:r>
              <a:rPr lang="zh-TW" altLang="zh-TW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」。</a:t>
            </a:r>
          </a:p>
        </p:txBody>
      </p:sp>
      <p:pic>
        <p:nvPicPr>
          <p:cNvPr id="1332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664" y="3228378"/>
            <a:ext cx="3263071" cy="331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6C1F4-0EBE-4E94-A241-CF8F9897356C}" type="slidenum">
              <a:rPr lang="en-US" altLang="zh-TW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pPr>
                <a:defRPr/>
              </a:pPr>
              <a:t>2</a:t>
            </a:fld>
            <a:endParaRPr lang="en-US" altLang="zh-TW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901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A79181-EEB5-4635-9707-3CB625EC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菸品對青</a:t>
            </a:r>
            <a:r>
              <a:rPr lang="zh-TW" altLang="en-US" b="1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少</a:t>
            </a:r>
            <a:r>
              <a:rPr lang="zh-TW" altLang="en-US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年及兒童的危害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0840346-26D0-4BF0-BB82-3C99D82F5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19814" y="1325563"/>
            <a:ext cx="8672186" cy="5532437"/>
          </a:xfrm>
        </p:spPr>
      </p:pic>
      <p:sp>
        <p:nvSpPr>
          <p:cNvPr id="7" name="爆炸: 八角 6">
            <a:extLst>
              <a:ext uri="{FF2B5EF4-FFF2-40B4-BE49-F238E27FC236}">
                <a16:creationId xmlns:a16="http://schemas.microsoft.com/office/drawing/2014/main" id="{47DE903B-BC6D-4BFE-9698-10E47DFD3C02}"/>
              </a:ext>
            </a:extLst>
          </p:cNvPr>
          <p:cNvSpPr/>
          <p:nvPr/>
        </p:nvSpPr>
        <p:spPr>
          <a:xfrm>
            <a:off x="-116732" y="2817023"/>
            <a:ext cx="3998068" cy="3155760"/>
          </a:xfrm>
          <a:prstGeom prst="irregularSeal1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741DC49-AEC5-463F-A3FE-86B19B179E70}"/>
              </a:ext>
            </a:extLst>
          </p:cNvPr>
          <p:cNvSpPr txBox="1"/>
          <p:nvPr/>
        </p:nvSpPr>
        <p:spPr>
          <a:xfrm>
            <a:off x="403964" y="3869537"/>
            <a:ext cx="3006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尼古丁影響中樞神經及全身</a:t>
            </a:r>
          </a:p>
        </p:txBody>
      </p:sp>
      <p:sp>
        <p:nvSpPr>
          <p:cNvPr id="8" name="文字方塊 1">
            <a:extLst>
              <a:ext uri="{FF2B5EF4-FFF2-40B4-BE49-F238E27FC236}">
                <a16:creationId xmlns:a16="http://schemas.microsoft.com/office/drawing/2014/main" id="{707EC424-76ED-4C41-8681-5F2E86383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639" y="6304929"/>
            <a:ext cx="3681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資料來源：衛生福利部國民健康署國中學生電子煙防制教材</a:t>
            </a:r>
            <a:endParaRPr lang="en-US" altLang="zh-TW" sz="1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44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4BE902-1A69-4748-8BED-E39409E7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5357"/>
          </a:xfrm>
          <a:solidFill>
            <a:srgbClr val="2EB8C2"/>
          </a:solidFill>
        </p:spPr>
        <p:txBody>
          <a:bodyPr>
            <a:noAutofit/>
          </a:bodyPr>
          <a:lstStyle/>
          <a:p>
            <a:r>
              <a:rPr lang="zh-TW" altLang="en-US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吸菸後的菸燻妝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1A2C6DF-4DB3-4C91-8E05-65CDF54E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D35B-0338-4DA9-AF1D-E1B21F16BA6E}" type="slidenum">
              <a:rPr lang="en-US" altLang="zh-TW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pPr>
                <a:defRPr/>
              </a:pPr>
              <a:t>4</a:t>
            </a:fld>
            <a:endParaRPr lang="en-US" altLang="zh-TW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6188C1E-CF9F-44AC-B62F-EB451B638DEA}"/>
              </a:ext>
            </a:extLst>
          </p:cNvPr>
          <p:cNvSpPr txBox="1"/>
          <p:nvPr/>
        </p:nvSpPr>
        <p:spPr>
          <a:xfrm>
            <a:off x="0" y="6382921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資料來源：國民健康署健康九九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47DE14E-03CB-418C-82D2-E33E75EFA9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370"/>
          <a:stretch/>
        </p:blipFill>
        <p:spPr>
          <a:xfrm>
            <a:off x="0" y="1477703"/>
            <a:ext cx="12192000" cy="44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91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096141-153F-4699-87B0-51AC0628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什麼是二、三手菸</a:t>
            </a:r>
            <a:r>
              <a:rPr lang="en-US" altLang="zh-TW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C5F94CA-F8D5-4FC1-974C-F03EBE1A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D35B-0338-4DA9-AF1D-E1B21F16BA6E}" type="slidenum">
              <a:rPr lang="en-US" altLang="zh-TW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pPr>
                <a:defRPr/>
              </a:pPr>
              <a:t>5</a:t>
            </a:fld>
            <a:endParaRPr lang="en-US" altLang="zh-TW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A7B2E27-8CFC-419C-A28F-33F3EA856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531" y="1325563"/>
            <a:ext cx="7828269" cy="553570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411370F-8A64-4619-B6E1-0CEB3F6609CB}"/>
              </a:ext>
            </a:extLst>
          </p:cNvPr>
          <p:cNvSpPr txBox="1"/>
          <p:nvPr/>
        </p:nvSpPr>
        <p:spPr>
          <a:xfrm>
            <a:off x="0" y="6524942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資料來源：國民健康署健康九九</a:t>
            </a:r>
          </a:p>
        </p:txBody>
      </p:sp>
    </p:spTree>
    <p:extLst>
      <p:ext uri="{BB962C8B-B14F-4D97-AF65-F5344CB8AC3E}">
        <p14:creationId xmlns:p14="http://schemas.microsoft.com/office/powerpoint/2010/main" val="4237690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43330C-CCCD-4EB3-945D-869618644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二手菸危害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E27DECC-70FD-48BE-AA62-028252938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944" y="1591115"/>
            <a:ext cx="9119015" cy="426723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B01257A-49AD-4F0B-96F8-03B81A811001}"/>
              </a:ext>
            </a:extLst>
          </p:cNvPr>
          <p:cNvSpPr txBox="1"/>
          <p:nvPr/>
        </p:nvSpPr>
        <p:spPr>
          <a:xfrm>
            <a:off x="0" y="6524942"/>
            <a:ext cx="5927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資料來源：國民健康署</a:t>
            </a:r>
          </a:p>
        </p:txBody>
      </p:sp>
    </p:spTree>
    <p:extLst>
      <p:ext uri="{BB962C8B-B14F-4D97-AF65-F5344CB8AC3E}">
        <p14:creationId xmlns:p14="http://schemas.microsoft.com/office/powerpoint/2010/main" val="279977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三手菸對嬰幼兒及寵物的危害大">
            <a:extLst>
              <a:ext uri="{FF2B5EF4-FFF2-40B4-BE49-F238E27FC236}">
                <a16:creationId xmlns:a16="http://schemas.microsoft.com/office/drawing/2014/main" id="{812AD160-4004-45B8-A346-82594E2F0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517750"/>
            <a:ext cx="6421120" cy="48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5B8F681E-5950-4EFE-8D32-78D7ACC3D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三手菸危害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E1D842C-28A9-4108-AA85-9CA13B0AEBD4}"/>
              </a:ext>
            </a:extLst>
          </p:cNvPr>
          <p:cNvSpPr txBox="1"/>
          <p:nvPr/>
        </p:nvSpPr>
        <p:spPr>
          <a:xfrm>
            <a:off x="0" y="6524942"/>
            <a:ext cx="5927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資料來源：國民健康署</a:t>
            </a:r>
          </a:p>
        </p:txBody>
      </p:sp>
    </p:spTree>
    <p:extLst>
      <p:ext uri="{BB962C8B-B14F-4D97-AF65-F5344CB8AC3E}">
        <p14:creationId xmlns:p14="http://schemas.microsoft.com/office/powerpoint/2010/main" val="325232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9649B7-5A1C-4BD6-8B7D-48F04467D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打造無菸環境，拒菸從你我做起</a:t>
            </a:r>
          </a:p>
        </p:txBody>
      </p:sp>
      <p:pic>
        <p:nvPicPr>
          <p:cNvPr id="4" name="圖片 3">
            <a:hlinkClick r:id="rId3"/>
            <a:extLst>
              <a:ext uri="{FF2B5EF4-FFF2-40B4-BE49-F238E27FC236}">
                <a16:creationId xmlns:a16="http://schemas.microsoft.com/office/drawing/2014/main" id="{6B64C07D-4D68-4F5E-8ECD-0B52AA282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855" y="1683452"/>
            <a:ext cx="7248370" cy="408742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1DAFFC2-C722-477D-A979-4D20F615102A}"/>
              </a:ext>
            </a:extLst>
          </p:cNvPr>
          <p:cNvSpPr txBox="1"/>
          <p:nvPr/>
        </p:nvSpPr>
        <p:spPr>
          <a:xfrm>
            <a:off x="0" y="6524942"/>
            <a:ext cx="5927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資料來源：國民健康署</a:t>
            </a:r>
          </a:p>
        </p:txBody>
      </p:sp>
    </p:spTree>
    <p:extLst>
      <p:ext uri="{BB962C8B-B14F-4D97-AF65-F5344CB8AC3E}">
        <p14:creationId xmlns:p14="http://schemas.microsoft.com/office/powerpoint/2010/main" val="14791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4C7FD67A-852D-4FF6-9FF5-E160B31F8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sz="4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菸害防制新法上路</a:t>
            </a:r>
            <a:r>
              <a:rPr lang="en-US" altLang="zh-TW" sz="3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-</a:t>
            </a:r>
            <a:r>
              <a:rPr lang="zh-TW" altLang="en-US" sz="3600" b="1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全面禁止電子煙</a:t>
            </a:r>
            <a:endParaRPr lang="zh-TW" altLang="en-US" dirty="0">
              <a:solidFill>
                <a:srgbClr val="FF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4B4E8D8-70D2-42BD-91A1-862041594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07" y="1325563"/>
            <a:ext cx="553243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31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8556</TotalTime>
  <Words>1131</Words>
  <Application>Microsoft Office PowerPoint</Application>
  <PresentationFormat>寬螢幕</PresentationFormat>
  <Paragraphs>106</Paragraphs>
  <Slides>16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8" baseType="lpstr">
      <vt:lpstr>Bodoni SvtyTwo ITC TT-Book</vt:lpstr>
      <vt:lpstr>書法中楷（注音一）</vt:lpstr>
      <vt:lpstr>書法中楷（破音二）</vt:lpstr>
      <vt:lpstr>華康少女文字W7(P)</vt:lpstr>
      <vt:lpstr>微軟正黑體</vt:lpstr>
      <vt:lpstr>PMingLiU</vt:lpstr>
      <vt:lpstr>PMingLiU</vt:lpstr>
      <vt:lpstr>Arial</vt:lpstr>
      <vt:lpstr>Calibri</vt:lpstr>
      <vt:lpstr>Calibri Light</vt:lpstr>
      <vt:lpstr>Times New Roman</vt:lpstr>
      <vt:lpstr>Office Theme</vt:lpstr>
      <vt:lpstr>PowerPoint 簡報</vt:lpstr>
      <vt:lpstr>PowerPoint 簡報</vt:lpstr>
      <vt:lpstr>菸品對青少年及兒童的危害</vt:lpstr>
      <vt:lpstr>吸菸後的菸燻妝</vt:lpstr>
      <vt:lpstr>什麼是二、三手菸?</vt:lpstr>
      <vt:lpstr>二手菸危害</vt:lpstr>
      <vt:lpstr>三手菸危害</vt:lpstr>
      <vt:lpstr>打造無菸環境，拒菸從你我做起</vt:lpstr>
      <vt:lpstr>菸害防制新法上路-全面禁止電子煙</vt:lpstr>
      <vt:lpstr>菸害防制新法上路-未滿20歲不得吸菸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菸害防制宣導</dc:title>
  <dc:creator>簡霈萱</dc:creator>
  <cp:lastModifiedBy>教學組專用電腦</cp:lastModifiedBy>
  <cp:revision>312</cp:revision>
  <cp:lastPrinted>2023-01-12T04:03:04Z</cp:lastPrinted>
  <dcterms:created xsi:type="dcterms:W3CDTF">2021-02-18T08:53:19Z</dcterms:created>
  <dcterms:modified xsi:type="dcterms:W3CDTF">2024-05-02T02:37:51Z</dcterms:modified>
</cp:coreProperties>
</file>