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5" r:id="rId14"/>
  </p:sldIdLst>
  <p:sldSz cx="18288000" cy="10287000"/>
  <p:notesSz cx="6858000" cy="9144000"/>
  <p:embeddedFontLst>
    <p:embeddedFont>
      <p:font typeface="標楷體" panose="03000509000000000000" pitchFamily="65" charset="-120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aveat Brush" panose="02020500000000000000" charset="0"/>
      <p:regular r:id="rId20"/>
    </p:embeddedFont>
    <p:embeddedFont>
      <p:font typeface="Glacial Indifference Bold" panose="02020500000000000000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1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4.svg"/><Relationship Id="rId3" Type="http://schemas.openxmlformats.org/officeDocument/2006/relationships/image" Target="../media/image6.svg"/><Relationship Id="rId7" Type="http://schemas.openxmlformats.org/officeDocument/2006/relationships/image" Target="../media/image12.svg"/><Relationship Id="rId12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4.svg"/><Relationship Id="rId5" Type="http://schemas.openxmlformats.org/officeDocument/2006/relationships/image" Target="../media/image20.svg"/><Relationship Id="rId10" Type="http://schemas.openxmlformats.org/officeDocument/2006/relationships/image" Target="../media/image3.png"/><Relationship Id="rId4" Type="http://schemas.openxmlformats.org/officeDocument/2006/relationships/image" Target="../media/image19.png"/><Relationship Id="rId9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9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7" Type="http://schemas.openxmlformats.org/officeDocument/2006/relationships/image" Target="../media/image4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3.svg"/><Relationship Id="rId7" Type="http://schemas.openxmlformats.org/officeDocument/2006/relationships/image" Target="../media/image4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Relationship Id="rId9" Type="http://schemas.openxmlformats.org/officeDocument/2006/relationships/image" Target="../media/image6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3.svg"/><Relationship Id="rId7" Type="http://schemas.openxmlformats.org/officeDocument/2006/relationships/image" Target="../media/image4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Relationship Id="rId9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3.svg"/><Relationship Id="rId7" Type="http://schemas.openxmlformats.org/officeDocument/2006/relationships/image" Target="../media/image4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Relationship Id="rId9" Type="http://schemas.openxmlformats.org/officeDocument/2006/relationships/image" Target="../media/image6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3.svg"/><Relationship Id="rId7" Type="http://schemas.openxmlformats.org/officeDocument/2006/relationships/image" Target="../media/image4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35.svg"/><Relationship Id="rId10" Type="http://schemas.openxmlformats.org/officeDocument/2006/relationships/image" Target="../media/image36.png"/><Relationship Id="rId4" Type="http://schemas.openxmlformats.org/officeDocument/2006/relationships/image" Target="../media/image34.png"/><Relationship Id="rId9" Type="http://schemas.openxmlformats.org/officeDocument/2006/relationships/image" Target="../media/image6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44.svg"/><Relationship Id="rId3" Type="http://schemas.openxmlformats.org/officeDocument/2006/relationships/image" Target="../media/image38.svg"/><Relationship Id="rId7" Type="http://schemas.openxmlformats.org/officeDocument/2006/relationships/image" Target="../media/image4.svg"/><Relationship Id="rId12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42.svg"/><Relationship Id="rId5" Type="http://schemas.openxmlformats.org/officeDocument/2006/relationships/image" Target="../media/image40.svg"/><Relationship Id="rId10" Type="http://schemas.openxmlformats.org/officeDocument/2006/relationships/image" Target="../media/image41.png"/><Relationship Id="rId4" Type="http://schemas.openxmlformats.org/officeDocument/2006/relationships/image" Target="../media/image39.png"/><Relationship Id="rId9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27016" y="980869"/>
            <a:ext cx="3343012" cy="3093805"/>
          </a:xfrm>
          <a:custGeom>
            <a:avLst/>
            <a:gdLst/>
            <a:ahLst/>
            <a:cxnLst/>
            <a:rect l="l" t="t" r="r" b="b"/>
            <a:pathLst>
              <a:path w="3343012" h="3093805">
                <a:moveTo>
                  <a:pt x="0" y="0"/>
                </a:moveTo>
                <a:lnTo>
                  <a:pt x="3343012" y="0"/>
                </a:lnTo>
                <a:lnTo>
                  <a:pt x="3343012" y="3093805"/>
                </a:lnTo>
                <a:lnTo>
                  <a:pt x="0" y="30938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591973">
            <a:off x="-1623706" y="-2753677"/>
            <a:ext cx="7315200" cy="3855720"/>
          </a:xfrm>
          <a:custGeom>
            <a:avLst/>
            <a:gdLst/>
            <a:ahLst/>
            <a:cxnLst/>
            <a:rect l="l" t="t" r="r" b="b"/>
            <a:pathLst>
              <a:path w="7315200" h="3855720">
                <a:moveTo>
                  <a:pt x="0" y="0"/>
                </a:moveTo>
                <a:lnTo>
                  <a:pt x="7315200" y="0"/>
                </a:lnTo>
                <a:lnTo>
                  <a:pt x="7315200" y="3855720"/>
                </a:lnTo>
                <a:lnTo>
                  <a:pt x="0" y="38557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591973" flipH="1" flipV="1">
            <a:off x="12364631" y="8895964"/>
            <a:ext cx="7315200" cy="3855720"/>
          </a:xfrm>
          <a:custGeom>
            <a:avLst/>
            <a:gdLst/>
            <a:ahLst/>
            <a:cxnLst/>
            <a:rect l="l" t="t" r="r" b="b"/>
            <a:pathLst>
              <a:path w="7315200" h="3855720">
                <a:moveTo>
                  <a:pt x="7315200" y="3855720"/>
                </a:moveTo>
                <a:lnTo>
                  <a:pt x="0" y="3855720"/>
                </a:lnTo>
                <a:lnTo>
                  <a:pt x="0" y="0"/>
                </a:lnTo>
                <a:lnTo>
                  <a:pt x="7315200" y="0"/>
                </a:lnTo>
                <a:lnTo>
                  <a:pt x="7315200" y="385572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364722">
            <a:off x="308373" y="7373453"/>
            <a:ext cx="1913382" cy="4114800"/>
          </a:xfrm>
          <a:custGeom>
            <a:avLst/>
            <a:gdLst/>
            <a:ahLst/>
            <a:cxnLst/>
            <a:rect l="l" t="t" r="r" b="b"/>
            <a:pathLst>
              <a:path w="1913382" h="4114800">
                <a:moveTo>
                  <a:pt x="0" y="0"/>
                </a:moveTo>
                <a:lnTo>
                  <a:pt x="1913382" y="0"/>
                </a:lnTo>
                <a:lnTo>
                  <a:pt x="191338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13275590" y="1153447"/>
            <a:ext cx="2339991" cy="2165556"/>
          </a:xfrm>
          <a:custGeom>
            <a:avLst/>
            <a:gdLst/>
            <a:ahLst/>
            <a:cxnLst/>
            <a:rect l="l" t="t" r="r" b="b"/>
            <a:pathLst>
              <a:path w="2339991" h="2165556">
                <a:moveTo>
                  <a:pt x="2339991" y="0"/>
                </a:moveTo>
                <a:lnTo>
                  <a:pt x="0" y="0"/>
                </a:lnTo>
                <a:lnTo>
                  <a:pt x="0" y="2165555"/>
                </a:lnTo>
                <a:lnTo>
                  <a:pt x="2339991" y="2165555"/>
                </a:lnTo>
                <a:lnTo>
                  <a:pt x="233999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9572190">
            <a:off x="16285963" y="-750387"/>
            <a:ext cx="1946673" cy="4186394"/>
          </a:xfrm>
          <a:custGeom>
            <a:avLst/>
            <a:gdLst/>
            <a:ahLst/>
            <a:cxnLst/>
            <a:rect l="l" t="t" r="r" b="b"/>
            <a:pathLst>
              <a:path w="1946673" h="4186394">
                <a:moveTo>
                  <a:pt x="0" y="0"/>
                </a:moveTo>
                <a:lnTo>
                  <a:pt x="1946674" y="0"/>
                </a:lnTo>
                <a:lnTo>
                  <a:pt x="1946674" y="4186395"/>
                </a:lnTo>
                <a:lnTo>
                  <a:pt x="0" y="41863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270028" y="487266"/>
            <a:ext cx="7718222" cy="4081010"/>
          </a:xfrm>
          <a:custGeom>
            <a:avLst/>
            <a:gdLst/>
            <a:ahLst/>
            <a:cxnLst/>
            <a:rect l="l" t="t" r="r" b="b"/>
            <a:pathLst>
              <a:path w="7718222" h="4081010">
                <a:moveTo>
                  <a:pt x="0" y="0"/>
                </a:moveTo>
                <a:lnTo>
                  <a:pt x="7718222" y="0"/>
                </a:lnTo>
                <a:lnTo>
                  <a:pt x="7718222" y="4081009"/>
                </a:lnTo>
                <a:lnTo>
                  <a:pt x="0" y="40810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265064" y="4677032"/>
            <a:ext cx="15776278" cy="4004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98"/>
              </a:lnSpc>
            </a:pPr>
            <a:r>
              <a:rPr lang="zh-TW" altLang="en-US" sz="11300" dirty="0">
                <a:solidFill>
                  <a:srgbClr val="4062B7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aveat Brush"/>
                <a:sym typeface="Caveat Brush"/>
              </a:rPr>
              <a:t>整理書包</a:t>
            </a:r>
            <a:endParaRPr lang="en-US" altLang="zh-TW" sz="11300" dirty="0">
              <a:solidFill>
                <a:srgbClr val="4062B7"/>
              </a:solidFill>
              <a:latin typeface="標楷體" panose="03000509000000000000" pitchFamily="65" charset="-120"/>
              <a:ea typeface="標楷體" panose="03000509000000000000" pitchFamily="65" charset="-120"/>
              <a:cs typeface="Caveat Brush"/>
              <a:sym typeface="Caveat Brush"/>
            </a:endParaRPr>
          </a:p>
          <a:p>
            <a:pPr algn="ctr">
              <a:lnSpc>
                <a:spcPts val="16298"/>
              </a:lnSpc>
            </a:pPr>
            <a:r>
              <a:rPr lang="zh-TW" altLang="en-US" sz="11300" dirty="0">
                <a:solidFill>
                  <a:srgbClr val="4062B7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aveat Brush"/>
                <a:sym typeface="Caveat Brush"/>
              </a:rPr>
              <a:t>我最行</a:t>
            </a:r>
            <a:endParaRPr lang="en-US" sz="11300" dirty="0">
              <a:solidFill>
                <a:srgbClr val="4062B7"/>
              </a:solidFill>
              <a:latin typeface="標楷體" panose="03000509000000000000" pitchFamily="65" charset="-120"/>
              <a:ea typeface="標楷體" panose="03000509000000000000" pitchFamily="65" charset="-120"/>
              <a:cs typeface="Caveat Brush"/>
              <a:sym typeface="Caveat Brush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812913" y="9023618"/>
            <a:ext cx="8680579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79"/>
              </a:lnSpc>
            </a:pPr>
            <a:r>
              <a:rPr lang="zh-TW" altLang="en-US" sz="3899" b="1" spc="389" dirty="0">
                <a:solidFill>
                  <a:srgbClr val="33333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Glacial Indifference Bold"/>
                <a:sym typeface="Glacial Indifference Bold"/>
              </a:rPr>
              <a:t>山豐國小學務處</a:t>
            </a:r>
            <a:endParaRPr lang="en-US" sz="3899" b="1" spc="389" dirty="0">
              <a:solidFill>
                <a:srgbClr val="333331"/>
              </a:solidFill>
              <a:latin typeface="標楷體" panose="03000509000000000000" pitchFamily="65" charset="-120"/>
              <a:ea typeface="標楷體" panose="03000509000000000000" pitchFamily="65" charset="-120"/>
              <a:cs typeface="Glacial Indifference Bold"/>
              <a:sym typeface="Glacial Indifference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572190">
            <a:off x="15368078" y="-575753"/>
            <a:ext cx="2555501" cy="5495700"/>
          </a:xfrm>
          <a:custGeom>
            <a:avLst/>
            <a:gdLst/>
            <a:ahLst/>
            <a:cxnLst/>
            <a:rect l="l" t="t" r="r" b="b"/>
            <a:pathLst>
              <a:path w="2555501" h="5495700">
                <a:moveTo>
                  <a:pt x="0" y="0"/>
                </a:moveTo>
                <a:lnTo>
                  <a:pt x="2555501" y="0"/>
                </a:lnTo>
                <a:lnTo>
                  <a:pt x="2555501" y="5495700"/>
                </a:lnTo>
                <a:lnTo>
                  <a:pt x="0" y="54957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065067" y="6962019"/>
            <a:ext cx="1805253" cy="1654269"/>
          </a:xfrm>
          <a:custGeom>
            <a:avLst/>
            <a:gdLst/>
            <a:ahLst/>
            <a:cxnLst/>
            <a:rect l="l" t="t" r="r" b="b"/>
            <a:pathLst>
              <a:path w="1805253" h="1654269">
                <a:moveTo>
                  <a:pt x="0" y="0"/>
                </a:moveTo>
                <a:lnTo>
                  <a:pt x="1805253" y="0"/>
                </a:lnTo>
                <a:lnTo>
                  <a:pt x="1805253" y="1654269"/>
                </a:lnTo>
                <a:lnTo>
                  <a:pt x="0" y="16542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878875" y="2956174"/>
            <a:ext cx="1972661" cy="914597"/>
          </a:xfrm>
          <a:custGeom>
            <a:avLst/>
            <a:gdLst/>
            <a:ahLst/>
            <a:cxnLst/>
            <a:rect l="l" t="t" r="r" b="b"/>
            <a:pathLst>
              <a:path w="1972661" h="914597">
                <a:moveTo>
                  <a:pt x="0" y="0"/>
                </a:moveTo>
                <a:lnTo>
                  <a:pt x="1972661" y="0"/>
                </a:lnTo>
                <a:lnTo>
                  <a:pt x="1972661" y="914597"/>
                </a:lnTo>
                <a:lnTo>
                  <a:pt x="0" y="9145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639881" y="5509837"/>
            <a:ext cx="2400468" cy="2895600"/>
          </a:xfrm>
          <a:custGeom>
            <a:avLst/>
            <a:gdLst/>
            <a:ahLst/>
            <a:cxnLst/>
            <a:rect l="l" t="t" r="r" b="b"/>
            <a:pathLst>
              <a:path w="4191908" h="4823325">
                <a:moveTo>
                  <a:pt x="0" y="0"/>
                </a:moveTo>
                <a:lnTo>
                  <a:pt x="4191908" y="0"/>
                </a:lnTo>
                <a:lnTo>
                  <a:pt x="4191908" y="4823325"/>
                </a:lnTo>
                <a:lnTo>
                  <a:pt x="0" y="48233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840575" y="5509837"/>
            <a:ext cx="1805253" cy="1705725"/>
          </a:xfrm>
          <a:custGeom>
            <a:avLst/>
            <a:gdLst/>
            <a:ahLst/>
            <a:cxnLst/>
            <a:rect l="l" t="t" r="r" b="b"/>
            <a:pathLst>
              <a:path w="3354178" h="3354178">
                <a:moveTo>
                  <a:pt x="0" y="0"/>
                </a:moveTo>
                <a:lnTo>
                  <a:pt x="3354179" y="0"/>
                </a:lnTo>
                <a:lnTo>
                  <a:pt x="3354179" y="3354179"/>
                </a:lnTo>
                <a:lnTo>
                  <a:pt x="0" y="335417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0132283">
            <a:off x="-444954" y="8629572"/>
            <a:ext cx="7315200" cy="3855720"/>
          </a:xfrm>
          <a:custGeom>
            <a:avLst/>
            <a:gdLst/>
            <a:ahLst/>
            <a:cxnLst/>
            <a:rect l="l" t="t" r="r" b="b"/>
            <a:pathLst>
              <a:path w="7315200" h="3855720">
                <a:moveTo>
                  <a:pt x="0" y="0"/>
                </a:moveTo>
                <a:lnTo>
                  <a:pt x="7315200" y="0"/>
                </a:lnTo>
                <a:lnTo>
                  <a:pt x="7315200" y="3855720"/>
                </a:lnTo>
                <a:lnTo>
                  <a:pt x="0" y="385572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4B684C35-E504-44EB-9FBB-C34C92F55429}"/>
              </a:ext>
            </a:extLst>
          </p:cNvPr>
          <p:cNvSpPr txBox="1">
            <a:spLocks noChangeArrowheads="1"/>
          </p:cNvSpPr>
          <p:nvPr/>
        </p:nvSpPr>
        <p:spPr>
          <a:xfrm>
            <a:off x="1357313" y="914400"/>
            <a:ext cx="10657996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6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書包減重的重要性</a:t>
            </a:r>
            <a:endParaRPr lang="en-US" altLang="zh-TW" sz="6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C43ADE41-1D5A-4A7D-AAF0-BEC654581111}"/>
              </a:ext>
            </a:extLst>
          </p:cNvPr>
          <p:cNvSpPr txBox="1">
            <a:spLocks noChangeArrowheads="1"/>
          </p:cNvSpPr>
          <p:nvPr/>
        </p:nvSpPr>
        <p:spPr>
          <a:xfrm>
            <a:off x="571500" y="2786613"/>
            <a:ext cx="13068381" cy="578890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根據醫學報導，</a:t>
            </a:r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國小的學童正處於骨骼生長階段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4800" dirty="0">
                <a:solidFill>
                  <a:schemeClr val="accent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此時若不良的背書包方式、書包超重</a:t>
            </a:r>
            <a:r>
              <a:rPr lang="en-US" altLang="zh-TW" sz="4800" dirty="0">
                <a:solidFill>
                  <a:schemeClr val="accent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…</a:t>
            </a:r>
            <a:r>
              <a:rPr lang="zh-TW" altLang="en-US" sz="4800" dirty="0">
                <a:solidFill>
                  <a:schemeClr val="accent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等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，都可能會</a:t>
            </a:r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影響脊柱的發展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，嚴重的話還會造成</a:t>
            </a:r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脊柱側彎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154866">
            <a:off x="424862" y="441511"/>
            <a:ext cx="2617335" cy="2121087"/>
          </a:xfrm>
          <a:custGeom>
            <a:avLst/>
            <a:gdLst/>
            <a:ahLst/>
            <a:cxnLst/>
            <a:rect l="l" t="t" r="r" b="b"/>
            <a:pathLst>
              <a:path w="4349599" h="4025356">
                <a:moveTo>
                  <a:pt x="0" y="0"/>
                </a:moveTo>
                <a:lnTo>
                  <a:pt x="4349599" y="0"/>
                </a:lnTo>
                <a:lnTo>
                  <a:pt x="4349599" y="4025356"/>
                </a:lnTo>
                <a:lnTo>
                  <a:pt x="0" y="40253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78419" y="3274758"/>
            <a:ext cx="1488198" cy="1868742"/>
          </a:xfrm>
          <a:custGeom>
            <a:avLst/>
            <a:gdLst/>
            <a:ahLst/>
            <a:cxnLst/>
            <a:rect l="l" t="t" r="r" b="b"/>
            <a:pathLst>
              <a:path w="1488198" h="1868742">
                <a:moveTo>
                  <a:pt x="0" y="0"/>
                </a:moveTo>
                <a:lnTo>
                  <a:pt x="1488198" y="0"/>
                </a:lnTo>
                <a:lnTo>
                  <a:pt x="1488198" y="1868742"/>
                </a:lnTo>
                <a:lnTo>
                  <a:pt x="0" y="18687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38245">
            <a:off x="15208759" y="7707017"/>
            <a:ext cx="1827519" cy="1777678"/>
          </a:xfrm>
          <a:custGeom>
            <a:avLst/>
            <a:gdLst/>
            <a:ahLst/>
            <a:cxnLst/>
            <a:rect l="l" t="t" r="r" b="b"/>
            <a:pathLst>
              <a:path w="1827519" h="1777678">
                <a:moveTo>
                  <a:pt x="0" y="0"/>
                </a:moveTo>
                <a:lnTo>
                  <a:pt x="1827519" y="0"/>
                </a:lnTo>
                <a:lnTo>
                  <a:pt x="1827519" y="1777678"/>
                </a:lnTo>
                <a:lnTo>
                  <a:pt x="0" y="17776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399069">
            <a:off x="455780" y="6750943"/>
            <a:ext cx="2555501" cy="5495700"/>
          </a:xfrm>
          <a:custGeom>
            <a:avLst/>
            <a:gdLst/>
            <a:ahLst/>
            <a:cxnLst/>
            <a:rect l="l" t="t" r="r" b="b"/>
            <a:pathLst>
              <a:path w="2555501" h="5495700">
                <a:moveTo>
                  <a:pt x="0" y="0"/>
                </a:moveTo>
                <a:lnTo>
                  <a:pt x="2555501" y="0"/>
                </a:lnTo>
                <a:lnTo>
                  <a:pt x="2555501" y="5495700"/>
                </a:lnTo>
                <a:lnTo>
                  <a:pt x="0" y="54957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1253409">
            <a:off x="13032338" y="-1569619"/>
            <a:ext cx="7315200" cy="3855720"/>
          </a:xfrm>
          <a:custGeom>
            <a:avLst/>
            <a:gdLst/>
            <a:ahLst/>
            <a:cxnLst/>
            <a:rect l="l" t="t" r="r" b="b"/>
            <a:pathLst>
              <a:path w="7315200" h="3855720">
                <a:moveTo>
                  <a:pt x="0" y="0"/>
                </a:moveTo>
                <a:lnTo>
                  <a:pt x="7315200" y="0"/>
                </a:lnTo>
                <a:lnTo>
                  <a:pt x="7315200" y="3855720"/>
                </a:lnTo>
                <a:lnTo>
                  <a:pt x="0" y="385572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146C0DAE-9D3C-4394-AAA5-CD1C228A2B1D}"/>
              </a:ext>
            </a:extLst>
          </p:cNvPr>
          <p:cNvSpPr txBox="1">
            <a:spLocks noChangeArrowheads="1"/>
          </p:cNvSpPr>
          <p:nvPr/>
        </p:nvSpPr>
        <p:spPr>
          <a:xfrm>
            <a:off x="4149725" y="889888"/>
            <a:ext cx="9772650" cy="136207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什麼是脊椎</a:t>
            </a:r>
            <a:r>
              <a:rPr lang="en-US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柱</a:t>
            </a:r>
            <a:r>
              <a:rPr lang="en-US" altLang="zh-TW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側彎？</a:t>
            </a:r>
            <a:endParaRPr lang="en-US" altLang="zh-TW" sz="5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227AE81A-FFF3-485C-8C40-D8FDB9CE5024}"/>
              </a:ext>
            </a:extLst>
          </p:cNvPr>
          <p:cNvSpPr txBox="1">
            <a:spLocks noChangeArrowheads="1"/>
          </p:cNvSpPr>
          <p:nvPr/>
        </p:nvSpPr>
        <p:spPr>
          <a:xfrm>
            <a:off x="1413362" y="2176946"/>
            <a:ext cx="15187613" cy="9177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TW" sz="4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lang="zh-TW" altLang="en-US" sz="4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一個人的脊柱排列是接近一直線的。</a:t>
            </a:r>
            <a:endParaRPr lang="en-US" altLang="zh-TW" sz="48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zh-TW" altLang="en-US" sz="4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如有向兩側 </a:t>
            </a:r>
            <a:r>
              <a:rPr lang="en-US" altLang="zh-TW" sz="4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左或右</a:t>
            </a:r>
            <a:r>
              <a:rPr lang="en-US" altLang="zh-TW" sz="4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4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成「</a:t>
            </a:r>
            <a:r>
              <a:rPr lang="en-US" altLang="zh-TW" sz="4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C</a:t>
            </a:r>
            <a:r>
              <a:rPr lang="zh-TW" altLang="en-US" sz="4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」型或 「</a:t>
            </a:r>
            <a:r>
              <a:rPr lang="en-US" altLang="zh-TW" sz="4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S</a:t>
            </a:r>
            <a:r>
              <a:rPr lang="zh-TW" altLang="en-US" sz="4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 型彎曲，則稱為脊椎側彎。</a:t>
            </a:r>
            <a:endParaRPr lang="en-US" altLang="zh-TW" sz="48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書包超重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將影響學齡兒童脊椎生長。</a:t>
            </a:r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87D6C31B-FF64-422A-A8E4-1A279676A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6999" y="6079279"/>
            <a:ext cx="3788738" cy="3636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226786" y="1239462"/>
            <a:ext cx="3775731" cy="3178479"/>
          </a:xfrm>
          <a:custGeom>
            <a:avLst/>
            <a:gdLst/>
            <a:ahLst/>
            <a:cxnLst/>
            <a:rect l="l" t="t" r="r" b="b"/>
            <a:pathLst>
              <a:path w="3775731" h="3178479">
                <a:moveTo>
                  <a:pt x="0" y="0"/>
                </a:moveTo>
                <a:lnTo>
                  <a:pt x="3775731" y="0"/>
                </a:lnTo>
                <a:lnTo>
                  <a:pt x="3775731" y="3178479"/>
                </a:lnTo>
                <a:lnTo>
                  <a:pt x="0" y="31784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242228" y="870606"/>
            <a:ext cx="2156234" cy="1958096"/>
          </a:xfrm>
          <a:custGeom>
            <a:avLst/>
            <a:gdLst/>
            <a:ahLst/>
            <a:cxnLst/>
            <a:rect l="l" t="t" r="r" b="b"/>
            <a:pathLst>
              <a:path w="3775731" h="3178479">
                <a:moveTo>
                  <a:pt x="3775731" y="0"/>
                </a:moveTo>
                <a:lnTo>
                  <a:pt x="0" y="0"/>
                </a:lnTo>
                <a:lnTo>
                  <a:pt x="0" y="3178479"/>
                </a:lnTo>
                <a:lnTo>
                  <a:pt x="3775731" y="3178479"/>
                </a:lnTo>
                <a:lnTo>
                  <a:pt x="377573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1591973" flipH="1" flipV="1">
            <a:off x="11926968" y="8359140"/>
            <a:ext cx="7315200" cy="3855720"/>
          </a:xfrm>
          <a:custGeom>
            <a:avLst/>
            <a:gdLst/>
            <a:ahLst/>
            <a:cxnLst/>
            <a:rect l="l" t="t" r="r" b="b"/>
            <a:pathLst>
              <a:path w="7315200" h="3855720">
                <a:moveTo>
                  <a:pt x="7315200" y="3855720"/>
                </a:moveTo>
                <a:lnTo>
                  <a:pt x="0" y="3855720"/>
                </a:lnTo>
                <a:lnTo>
                  <a:pt x="0" y="0"/>
                </a:lnTo>
                <a:lnTo>
                  <a:pt x="7315200" y="0"/>
                </a:lnTo>
                <a:lnTo>
                  <a:pt x="7315200" y="385572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1248363" flipV="1">
            <a:off x="-954168" y="8580178"/>
            <a:ext cx="7315200" cy="3855720"/>
          </a:xfrm>
          <a:custGeom>
            <a:avLst/>
            <a:gdLst/>
            <a:ahLst/>
            <a:cxnLst/>
            <a:rect l="l" t="t" r="r" b="b"/>
            <a:pathLst>
              <a:path w="7315200" h="3855720">
                <a:moveTo>
                  <a:pt x="0" y="3855720"/>
                </a:moveTo>
                <a:lnTo>
                  <a:pt x="7315200" y="3855720"/>
                </a:lnTo>
                <a:lnTo>
                  <a:pt x="7315200" y="0"/>
                </a:lnTo>
                <a:lnTo>
                  <a:pt x="0" y="0"/>
                </a:lnTo>
                <a:lnTo>
                  <a:pt x="0" y="385572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CBD6F682-B8C7-4374-9FAF-5AEF812ADCB6}"/>
              </a:ext>
            </a:extLst>
          </p:cNvPr>
          <p:cNvSpPr txBox="1">
            <a:spLocks noChangeArrowheads="1"/>
          </p:cNvSpPr>
          <p:nvPr/>
        </p:nvSpPr>
        <p:spPr>
          <a:xfrm>
            <a:off x="3581400" y="870606"/>
            <a:ext cx="10529887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6000" b="1">
                <a:latin typeface="標楷體" panose="03000509000000000000" pitchFamily="65" charset="-120"/>
                <a:ea typeface="標楷體" panose="03000509000000000000" pitchFamily="65" charset="-120"/>
              </a:rPr>
              <a:t>形成脊椎側彎的因素</a:t>
            </a:r>
            <a:endParaRPr lang="en-US" altLang="zh-TW" sz="6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937213CB-522B-4F35-9790-B270EC71567B}"/>
              </a:ext>
            </a:extLst>
          </p:cNvPr>
          <p:cNvSpPr txBox="1">
            <a:spLocks noChangeArrowheads="1"/>
          </p:cNvSpPr>
          <p:nvPr/>
        </p:nvSpPr>
        <p:spPr>
          <a:xfrm>
            <a:off x="2332039" y="2089806"/>
            <a:ext cx="13288962" cy="772122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一、</a:t>
            </a:r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活動量</a:t>
            </a:r>
            <a:r>
              <a:rPr lang="zh-TW" altLang="en-US" sz="4800" dirty="0">
                <a:solidFill>
                  <a:schemeClr val="accent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不足</a:t>
            </a:r>
            <a:r>
              <a:rPr lang="zh-TW" altLang="en-US" sz="4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，導致肌力缺乏鍛練。</a:t>
            </a:r>
            <a:endParaRPr lang="zh-TW" altLang="en-US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二、</a:t>
            </a:r>
            <a:r>
              <a:rPr lang="zh-TW" altLang="en-US" sz="4800" dirty="0">
                <a:solidFill>
                  <a:schemeClr val="accent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寫字時的</a:t>
            </a:r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姿勢</a:t>
            </a:r>
            <a:r>
              <a:rPr lang="zh-TW" altLang="en-US" sz="4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4800" dirty="0">
                <a:solidFill>
                  <a:schemeClr val="accent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書包的背法</a:t>
            </a:r>
            <a:r>
              <a:rPr lang="zh-TW" altLang="en-US" sz="4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桌椅的高度</a:t>
            </a:r>
            <a:r>
              <a:rPr lang="zh-TW" altLang="en-US" sz="4800" dirty="0">
                <a:solidFill>
                  <a:schemeClr val="accent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不合</a:t>
            </a:r>
            <a:r>
              <a:rPr lang="zh-TW" altLang="en-US" sz="4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三、</a:t>
            </a:r>
            <a:r>
              <a:rPr lang="zh-TW" altLang="en-US" sz="4800" dirty="0">
                <a:solidFill>
                  <a:schemeClr val="accent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背個笨重的大書包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，把肩膀壓得一高一低，可能會使你的脊柱偏向。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endParaRPr lang="zh-TW" altLang="en-US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26782" y="806604"/>
            <a:ext cx="2398826" cy="2094253"/>
          </a:xfrm>
          <a:custGeom>
            <a:avLst/>
            <a:gdLst/>
            <a:ahLst/>
            <a:cxnLst/>
            <a:rect l="l" t="t" r="r" b="b"/>
            <a:pathLst>
              <a:path w="3501039" h="3240052">
                <a:moveTo>
                  <a:pt x="0" y="0"/>
                </a:moveTo>
                <a:lnTo>
                  <a:pt x="3501039" y="0"/>
                </a:lnTo>
                <a:lnTo>
                  <a:pt x="3501039" y="3240052"/>
                </a:lnTo>
                <a:lnTo>
                  <a:pt x="0" y="32400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4860891" y="882482"/>
            <a:ext cx="2900327" cy="2511338"/>
          </a:xfrm>
          <a:custGeom>
            <a:avLst/>
            <a:gdLst/>
            <a:ahLst/>
            <a:cxnLst/>
            <a:rect l="l" t="t" r="r" b="b"/>
            <a:pathLst>
              <a:path w="3787044" h="3504737">
                <a:moveTo>
                  <a:pt x="3787044" y="0"/>
                </a:moveTo>
                <a:lnTo>
                  <a:pt x="0" y="0"/>
                </a:lnTo>
                <a:lnTo>
                  <a:pt x="0" y="3504737"/>
                </a:lnTo>
                <a:lnTo>
                  <a:pt x="3787044" y="3504737"/>
                </a:lnTo>
                <a:lnTo>
                  <a:pt x="378704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-1399069">
            <a:off x="73759" y="6716554"/>
            <a:ext cx="2555501" cy="5495700"/>
          </a:xfrm>
          <a:custGeom>
            <a:avLst/>
            <a:gdLst/>
            <a:ahLst/>
            <a:cxnLst/>
            <a:rect l="l" t="t" r="r" b="b"/>
            <a:pathLst>
              <a:path w="2555501" h="5495700">
                <a:moveTo>
                  <a:pt x="0" y="0"/>
                </a:moveTo>
                <a:lnTo>
                  <a:pt x="2555501" y="0"/>
                </a:lnTo>
                <a:lnTo>
                  <a:pt x="2555501" y="5495701"/>
                </a:lnTo>
                <a:lnTo>
                  <a:pt x="0" y="54957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1835223" flipH="1">
            <a:off x="15471975" y="6844357"/>
            <a:ext cx="2555501" cy="5495700"/>
          </a:xfrm>
          <a:custGeom>
            <a:avLst/>
            <a:gdLst/>
            <a:ahLst/>
            <a:cxnLst/>
            <a:rect l="l" t="t" r="r" b="b"/>
            <a:pathLst>
              <a:path w="2555501" h="5495700">
                <a:moveTo>
                  <a:pt x="2555501" y="0"/>
                </a:moveTo>
                <a:lnTo>
                  <a:pt x="0" y="0"/>
                </a:lnTo>
                <a:lnTo>
                  <a:pt x="0" y="5495701"/>
                </a:lnTo>
                <a:lnTo>
                  <a:pt x="2555501" y="5495701"/>
                </a:lnTo>
                <a:lnTo>
                  <a:pt x="255550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9F63FE63-EBC9-49B0-9FD6-1560D651E249}"/>
              </a:ext>
            </a:extLst>
          </p:cNvPr>
          <p:cNvSpPr txBox="1">
            <a:spLocks noChangeArrowheads="1"/>
          </p:cNvSpPr>
          <p:nvPr/>
        </p:nvSpPr>
        <p:spPr>
          <a:xfrm>
            <a:off x="3162504" y="806604"/>
            <a:ext cx="11901488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脊椎側彎對身體的影響</a:t>
            </a:r>
            <a:endParaRPr lang="en-US" altLang="zh-TW" sz="5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20F8C5B-89EE-40DB-9821-F82DBA3016D2}"/>
              </a:ext>
            </a:extLst>
          </p:cNvPr>
          <p:cNvSpPr/>
          <p:nvPr/>
        </p:nvSpPr>
        <p:spPr>
          <a:xfrm>
            <a:off x="2694035" y="2639100"/>
            <a:ext cx="12899929" cy="5733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kumimoji="0" lang="zh-TW" altLang="en-US" sz="4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一、部分</a:t>
            </a:r>
            <a:r>
              <a:rPr kumimoji="0" lang="zh-TW" altLang="en-US" sz="4800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肌肉過勞</a:t>
            </a:r>
            <a:r>
              <a:rPr kumimoji="0" lang="zh-TW" altLang="en-US" sz="4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容易引起身體的疼痛，如：肩痛、腰痛、背部痛、椎間板突出</a:t>
            </a:r>
            <a:r>
              <a:rPr kumimoji="0" lang="en-US" altLang="zh-TW" sz="4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r>
              <a:rPr kumimoji="0" lang="zh-TW" altLang="en-US" sz="4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等。</a:t>
            </a:r>
            <a:r>
              <a:rPr kumimoji="0"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kumimoji="0"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kumimoji="0"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二、</a:t>
            </a:r>
            <a:r>
              <a:rPr kumimoji="0" lang="zh-TW" altLang="en-US" sz="4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造成</a:t>
            </a:r>
            <a:r>
              <a:rPr kumimoji="0" lang="zh-TW" altLang="en-US" sz="4800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肩膀傾斜一邊</a:t>
            </a:r>
            <a:r>
              <a:rPr kumimoji="0" lang="zh-TW" altLang="en-US" sz="4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，外觀不好看外，將影響發育長不高。</a:t>
            </a:r>
          </a:p>
          <a:p>
            <a:pPr marL="609600" indent="-609600" eaLnBrk="1" hangingPunct="1">
              <a:lnSpc>
                <a:spcPct val="150000"/>
              </a:lnSpc>
              <a:defRPr/>
            </a:pPr>
            <a:endParaRPr kumimoji="0" lang="zh-TW" altLang="en-US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3"/>
          <p:cNvSpPr/>
          <p:nvPr/>
        </p:nvSpPr>
        <p:spPr>
          <a:xfrm rot="-1591973">
            <a:off x="-1493256" y="-2203984"/>
            <a:ext cx="7315200" cy="3855720"/>
          </a:xfrm>
          <a:custGeom>
            <a:avLst/>
            <a:gdLst/>
            <a:ahLst/>
            <a:cxnLst/>
            <a:rect l="l" t="t" r="r" b="b"/>
            <a:pathLst>
              <a:path w="7315200" h="3855720">
                <a:moveTo>
                  <a:pt x="0" y="0"/>
                </a:moveTo>
                <a:lnTo>
                  <a:pt x="7315200" y="0"/>
                </a:lnTo>
                <a:lnTo>
                  <a:pt x="7315200" y="3855720"/>
                </a:lnTo>
                <a:lnTo>
                  <a:pt x="0" y="38557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 rot="8627142">
            <a:off x="15507404" y="-1196905"/>
            <a:ext cx="2555501" cy="5495700"/>
          </a:xfrm>
          <a:custGeom>
            <a:avLst/>
            <a:gdLst/>
            <a:ahLst/>
            <a:cxnLst/>
            <a:rect l="l" t="t" r="r" b="b"/>
            <a:pathLst>
              <a:path w="2555501" h="5495700">
                <a:moveTo>
                  <a:pt x="0" y="0"/>
                </a:moveTo>
                <a:lnTo>
                  <a:pt x="2555500" y="0"/>
                </a:lnTo>
                <a:lnTo>
                  <a:pt x="2555500" y="5495700"/>
                </a:lnTo>
                <a:lnTo>
                  <a:pt x="0" y="54957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9208026">
            <a:off x="11902400" y="8918347"/>
            <a:ext cx="7315200" cy="3855720"/>
          </a:xfrm>
          <a:custGeom>
            <a:avLst/>
            <a:gdLst/>
            <a:ahLst/>
            <a:cxnLst/>
            <a:rect l="l" t="t" r="r" b="b"/>
            <a:pathLst>
              <a:path w="7315200" h="3855720">
                <a:moveTo>
                  <a:pt x="0" y="0"/>
                </a:moveTo>
                <a:lnTo>
                  <a:pt x="7315200" y="0"/>
                </a:lnTo>
                <a:lnTo>
                  <a:pt x="7315200" y="3855720"/>
                </a:lnTo>
                <a:lnTo>
                  <a:pt x="0" y="38557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 rot="-2492045">
            <a:off x="686121" y="7182227"/>
            <a:ext cx="2555501" cy="5495700"/>
          </a:xfrm>
          <a:custGeom>
            <a:avLst/>
            <a:gdLst/>
            <a:ahLst/>
            <a:cxnLst/>
            <a:rect l="l" t="t" r="r" b="b"/>
            <a:pathLst>
              <a:path w="2555501" h="5495700">
                <a:moveTo>
                  <a:pt x="0" y="0"/>
                </a:moveTo>
                <a:lnTo>
                  <a:pt x="2555501" y="0"/>
                </a:lnTo>
                <a:lnTo>
                  <a:pt x="2555501" y="5495700"/>
                </a:lnTo>
                <a:lnTo>
                  <a:pt x="0" y="54957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 rot="-939677">
            <a:off x="1341879" y="3130482"/>
            <a:ext cx="1358386" cy="2507089"/>
          </a:xfrm>
          <a:custGeom>
            <a:avLst/>
            <a:gdLst/>
            <a:ahLst/>
            <a:cxnLst/>
            <a:rect l="l" t="t" r="r" b="b"/>
            <a:pathLst>
              <a:path w="1358386" h="2507089">
                <a:moveTo>
                  <a:pt x="0" y="0"/>
                </a:moveTo>
                <a:lnTo>
                  <a:pt x="1358386" y="0"/>
                </a:lnTo>
                <a:lnTo>
                  <a:pt x="1358386" y="2507089"/>
                </a:lnTo>
                <a:lnTo>
                  <a:pt x="0" y="250708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 rot="1355460" flipH="1">
            <a:off x="15854110" y="5124654"/>
            <a:ext cx="1405271" cy="2593621"/>
          </a:xfrm>
          <a:custGeom>
            <a:avLst/>
            <a:gdLst/>
            <a:ahLst/>
            <a:cxnLst/>
            <a:rect l="l" t="t" r="r" b="b"/>
            <a:pathLst>
              <a:path w="1405271" h="2593621">
                <a:moveTo>
                  <a:pt x="1405271" y="0"/>
                </a:moveTo>
                <a:lnTo>
                  <a:pt x="0" y="0"/>
                </a:lnTo>
                <a:lnTo>
                  <a:pt x="0" y="2593621"/>
                </a:lnTo>
                <a:lnTo>
                  <a:pt x="1405271" y="2593621"/>
                </a:lnTo>
                <a:lnTo>
                  <a:pt x="1405271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9" name="Rectangle 2">
            <a:extLst>
              <a:ext uri="{FF2B5EF4-FFF2-40B4-BE49-F238E27FC236}">
                <a16:creationId xmlns:a16="http://schemas.microsoft.com/office/drawing/2014/main" id="{8D553C47-43D6-4B23-83B9-4E5A2AA17ACF}"/>
              </a:ext>
            </a:extLst>
          </p:cNvPr>
          <p:cNvSpPr txBox="1">
            <a:spLocks noChangeArrowheads="1"/>
          </p:cNvSpPr>
          <p:nvPr/>
        </p:nvSpPr>
        <p:spPr>
          <a:xfrm>
            <a:off x="3962302" y="878529"/>
            <a:ext cx="10069115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6600" b="1">
                <a:latin typeface="標楷體" panose="03000509000000000000" pitchFamily="65" charset="-120"/>
                <a:ea typeface="標楷體" panose="03000509000000000000" pitchFamily="65" charset="-120"/>
              </a:rPr>
              <a:t>書包重量標準</a:t>
            </a:r>
            <a:endParaRPr lang="en-US" altLang="zh-TW" sz="6600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0" name="Rectangle 3">
            <a:extLst>
              <a:ext uri="{FF2B5EF4-FFF2-40B4-BE49-F238E27FC236}">
                <a16:creationId xmlns:a16="http://schemas.microsoft.com/office/drawing/2014/main" id="{D4F25976-E85C-4458-BF2F-449D9C1C6052}"/>
              </a:ext>
            </a:extLst>
          </p:cNvPr>
          <p:cNvSpPr txBox="1">
            <a:spLocks noChangeArrowheads="1"/>
          </p:cNvSpPr>
          <p:nvPr/>
        </p:nvSpPr>
        <p:spPr>
          <a:xfrm>
            <a:off x="2691270" y="2585634"/>
            <a:ext cx="13168436" cy="731035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小孩如果背書包走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15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分鐘，</a:t>
            </a:r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書包重量應以體重的</a:t>
            </a:r>
            <a:r>
              <a:rPr lang="en-US" altLang="zh-TW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12.5%</a:t>
            </a:r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為上限</a:t>
            </a:r>
            <a:r>
              <a:rPr lang="en-US" altLang="zh-TW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書包重量不可以超過體重</a:t>
            </a:r>
            <a:r>
              <a:rPr lang="en-US" altLang="zh-TW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÷8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，即 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1/8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 。</a:t>
            </a:r>
            <a:endParaRPr lang="en-US" altLang="zh-TW" sz="4800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en-US" altLang="zh-TW" sz="4800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lang="zh-TW" altLang="en-US" sz="4800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公斤學生書包重量少於</a:t>
            </a:r>
            <a:r>
              <a:rPr lang="en-US" altLang="zh-TW" sz="4800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2.5</a:t>
            </a:r>
            <a:r>
              <a:rPr lang="zh-TW" altLang="en-US" sz="4800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公斤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；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en-US" altLang="zh-TW" sz="48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40</a:t>
            </a:r>
            <a:r>
              <a:rPr lang="zh-TW" altLang="en-US" sz="48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公斤學生書包重量少於</a:t>
            </a:r>
            <a:r>
              <a:rPr lang="en-US" altLang="zh-TW" sz="48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48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公斤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</a:p>
          <a:p>
            <a:pPr indent="-540000" algn="just">
              <a:lnSpc>
                <a:spcPct val="150000"/>
              </a:lnSpc>
              <a:spcAft>
                <a:spcPts val="600"/>
              </a:spcAft>
              <a:buFontTx/>
              <a:buNone/>
              <a:defRPr/>
            </a:pPr>
            <a:endParaRPr lang="zh-TW" altLang="en-US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1591973">
            <a:off x="-1493256" y="-2203984"/>
            <a:ext cx="7315200" cy="3855720"/>
          </a:xfrm>
          <a:custGeom>
            <a:avLst/>
            <a:gdLst/>
            <a:ahLst/>
            <a:cxnLst/>
            <a:rect l="l" t="t" r="r" b="b"/>
            <a:pathLst>
              <a:path w="7315200" h="3855720">
                <a:moveTo>
                  <a:pt x="0" y="0"/>
                </a:moveTo>
                <a:lnTo>
                  <a:pt x="7315200" y="0"/>
                </a:lnTo>
                <a:lnTo>
                  <a:pt x="7315200" y="3855720"/>
                </a:lnTo>
                <a:lnTo>
                  <a:pt x="0" y="38557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2492045">
            <a:off x="686121" y="7182227"/>
            <a:ext cx="2555501" cy="5495700"/>
          </a:xfrm>
          <a:custGeom>
            <a:avLst/>
            <a:gdLst/>
            <a:ahLst/>
            <a:cxnLst/>
            <a:rect l="l" t="t" r="r" b="b"/>
            <a:pathLst>
              <a:path w="2555501" h="5495700">
                <a:moveTo>
                  <a:pt x="0" y="0"/>
                </a:moveTo>
                <a:lnTo>
                  <a:pt x="2555501" y="0"/>
                </a:lnTo>
                <a:lnTo>
                  <a:pt x="2555501" y="5495700"/>
                </a:lnTo>
                <a:lnTo>
                  <a:pt x="0" y="54957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2672E190-298E-4232-9521-81ABAF0E9111}"/>
              </a:ext>
            </a:extLst>
          </p:cNvPr>
          <p:cNvSpPr txBox="1">
            <a:spLocks noChangeArrowheads="1"/>
          </p:cNvSpPr>
          <p:nvPr/>
        </p:nvSpPr>
        <p:spPr>
          <a:xfrm>
            <a:off x="4754617" y="742972"/>
            <a:ext cx="13796575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6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書包減重注意事項 </a:t>
            </a: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1/2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4DD84D79-7809-40FA-AE7A-F63A1EB5F9BA}"/>
              </a:ext>
            </a:extLst>
          </p:cNvPr>
          <p:cNvSpPr txBox="1">
            <a:spLocks noChangeArrowheads="1"/>
          </p:cNvSpPr>
          <p:nvPr/>
        </p:nvSpPr>
        <p:spPr>
          <a:xfrm>
            <a:off x="2214171" y="2539646"/>
            <a:ext cx="15568612" cy="906942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一、</a:t>
            </a:r>
            <a:r>
              <a:rPr lang="zh-TW" altLang="en-US" sz="5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書包重量</a:t>
            </a:r>
            <a:r>
              <a:rPr lang="en-US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含手提所有物品</a:t>
            </a:r>
            <a:r>
              <a:rPr lang="en-US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</a:p>
          <a:p>
            <a:pPr marL="0" indent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      不可超過體重的 </a:t>
            </a:r>
            <a:r>
              <a:rPr lang="en-US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12.5%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（即</a:t>
            </a:r>
            <a:r>
              <a:rPr lang="en-US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1/8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）。</a:t>
            </a:r>
          </a:p>
          <a:p>
            <a:pPr marL="0" indent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二、書包應</a:t>
            </a:r>
            <a:r>
              <a:rPr lang="zh-TW" altLang="en-US" sz="5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雙肩背負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，肩帶要寬。</a:t>
            </a:r>
          </a:p>
          <a:p>
            <a:pPr marL="0" indent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三、</a:t>
            </a:r>
            <a:r>
              <a:rPr lang="zh-TW" altLang="en-US" sz="5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空書包宜量輕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，材質佳。</a:t>
            </a:r>
          </a:p>
          <a:p>
            <a:pPr marL="0" indent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四、</a:t>
            </a:r>
            <a:r>
              <a:rPr lang="zh-TW" altLang="en-US" sz="5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重量接近骨盆、緊貼腰背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indent="-540000" algn="just">
              <a:lnSpc>
                <a:spcPct val="150000"/>
              </a:lnSpc>
              <a:spcAft>
                <a:spcPts val="600"/>
              </a:spcAft>
              <a:buFontTx/>
              <a:buNone/>
              <a:defRPr/>
            </a:pPr>
            <a:endParaRPr lang="zh-TW" altLang="en-US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1417219" y="3544411"/>
            <a:ext cx="4891838" cy="4527174"/>
          </a:xfrm>
          <a:custGeom>
            <a:avLst/>
            <a:gdLst/>
            <a:ahLst/>
            <a:cxnLst/>
            <a:rect l="l" t="t" r="r" b="b"/>
            <a:pathLst>
              <a:path w="4891838" h="4527174">
                <a:moveTo>
                  <a:pt x="0" y="0"/>
                </a:moveTo>
                <a:lnTo>
                  <a:pt x="4891838" y="0"/>
                </a:lnTo>
                <a:lnTo>
                  <a:pt x="4891838" y="4527174"/>
                </a:lnTo>
                <a:lnTo>
                  <a:pt x="0" y="45271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8627142">
            <a:off x="15507404" y="-1196905"/>
            <a:ext cx="2555501" cy="5495700"/>
          </a:xfrm>
          <a:custGeom>
            <a:avLst/>
            <a:gdLst/>
            <a:ahLst/>
            <a:cxnLst/>
            <a:rect l="l" t="t" r="r" b="b"/>
            <a:pathLst>
              <a:path w="2555501" h="5495700">
                <a:moveTo>
                  <a:pt x="0" y="0"/>
                </a:moveTo>
                <a:lnTo>
                  <a:pt x="2555500" y="0"/>
                </a:lnTo>
                <a:lnTo>
                  <a:pt x="2555500" y="5495700"/>
                </a:lnTo>
                <a:lnTo>
                  <a:pt x="0" y="54957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9208026">
            <a:off x="11954751" y="8914513"/>
            <a:ext cx="7315200" cy="3855720"/>
          </a:xfrm>
          <a:custGeom>
            <a:avLst/>
            <a:gdLst/>
            <a:ahLst/>
            <a:cxnLst/>
            <a:rect l="l" t="t" r="r" b="b"/>
            <a:pathLst>
              <a:path w="7315200" h="3855720">
                <a:moveTo>
                  <a:pt x="0" y="0"/>
                </a:moveTo>
                <a:lnTo>
                  <a:pt x="7315200" y="0"/>
                </a:lnTo>
                <a:lnTo>
                  <a:pt x="7315200" y="3855720"/>
                </a:lnTo>
                <a:lnTo>
                  <a:pt x="0" y="38557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460CE571-50DC-4A6E-BC6B-EC82943A2629}"/>
              </a:ext>
            </a:extLst>
          </p:cNvPr>
          <p:cNvSpPr txBox="1">
            <a:spLocks noChangeArrowheads="1"/>
          </p:cNvSpPr>
          <p:nvPr/>
        </p:nvSpPr>
        <p:spPr>
          <a:xfrm>
            <a:off x="2488915" y="731109"/>
            <a:ext cx="12598685" cy="181265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6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書包減重注意事項 </a:t>
            </a: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2/2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DF540E1E-380F-4BDD-99B7-0C1534EE94A5}"/>
              </a:ext>
            </a:extLst>
          </p:cNvPr>
          <p:cNvSpPr txBox="1">
            <a:spLocks noChangeArrowheads="1"/>
          </p:cNvSpPr>
          <p:nvPr/>
        </p:nvSpPr>
        <p:spPr>
          <a:xfrm>
            <a:off x="1729638" y="2033084"/>
            <a:ext cx="15087600" cy="752280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五、每日整理當日所需之文具、書籍， 其餘書籍及學用品請置於置物櫃。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六、簡化安親班的物品請另行處理，以免增加重量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七、儘量不要使用拖拉式書包。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     （請考慮上、下樓梯之不便性。）</a:t>
            </a:r>
            <a:endParaRPr lang="zh-TW" altLang="en-US" sz="4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endParaRPr lang="zh-TW" altLang="en-US" sz="4800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endParaRPr lang="zh-TW" altLang="en-US" sz="4800" dirty="0">
              <a:latin typeface="標楷體" pitchFamily="65" charset="-120"/>
              <a:ea typeface="標楷體" pitchFamily="65" charset="-120"/>
            </a:endParaRPr>
          </a:p>
          <a:p>
            <a:pPr indent="-540000">
              <a:lnSpc>
                <a:spcPct val="150000"/>
              </a:lnSpc>
              <a:spcAft>
                <a:spcPts val="600"/>
              </a:spcAft>
              <a:buFontTx/>
              <a:buNone/>
              <a:defRPr/>
            </a:pPr>
            <a:endParaRPr lang="zh-TW" altLang="en-US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14097000" y="6819900"/>
            <a:ext cx="3775731" cy="3178479"/>
          </a:xfrm>
          <a:custGeom>
            <a:avLst/>
            <a:gdLst/>
            <a:ahLst/>
            <a:cxnLst/>
            <a:rect l="l" t="t" r="r" b="b"/>
            <a:pathLst>
              <a:path w="3775731" h="3178479">
                <a:moveTo>
                  <a:pt x="0" y="0"/>
                </a:moveTo>
                <a:lnTo>
                  <a:pt x="3775731" y="0"/>
                </a:lnTo>
                <a:lnTo>
                  <a:pt x="3775731" y="3178479"/>
                </a:lnTo>
                <a:lnTo>
                  <a:pt x="0" y="31784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011400" y="490338"/>
            <a:ext cx="2605838" cy="2290962"/>
          </a:xfrm>
          <a:custGeom>
            <a:avLst/>
            <a:gdLst/>
            <a:ahLst/>
            <a:cxnLst/>
            <a:rect l="l" t="t" r="r" b="b"/>
            <a:pathLst>
              <a:path w="4891838" h="4527174">
                <a:moveTo>
                  <a:pt x="0" y="0"/>
                </a:moveTo>
                <a:lnTo>
                  <a:pt x="4891838" y="0"/>
                </a:lnTo>
                <a:lnTo>
                  <a:pt x="4891838" y="4527173"/>
                </a:lnTo>
                <a:lnTo>
                  <a:pt x="0" y="45271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591973">
            <a:off x="-1493256" y="-2203984"/>
            <a:ext cx="7315200" cy="3855720"/>
          </a:xfrm>
          <a:custGeom>
            <a:avLst/>
            <a:gdLst/>
            <a:ahLst/>
            <a:cxnLst/>
            <a:rect l="l" t="t" r="r" b="b"/>
            <a:pathLst>
              <a:path w="7315200" h="3855720">
                <a:moveTo>
                  <a:pt x="0" y="0"/>
                </a:moveTo>
                <a:lnTo>
                  <a:pt x="7315200" y="0"/>
                </a:lnTo>
                <a:lnTo>
                  <a:pt x="7315200" y="3855720"/>
                </a:lnTo>
                <a:lnTo>
                  <a:pt x="0" y="38557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2492045">
            <a:off x="527643" y="6716554"/>
            <a:ext cx="2555501" cy="5495700"/>
          </a:xfrm>
          <a:custGeom>
            <a:avLst/>
            <a:gdLst/>
            <a:ahLst/>
            <a:cxnLst/>
            <a:rect l="l" t="t" r="r" b="b"/>
            <a:pathLst>
              <a:path w="2555501" h="5495700">
                <a:moveTo>
                  <a:pt x="0" y="0"/>
                </a:moveTo>
                <a:lnTo>
                  <a:pt x="2555501" y="0"/>
                </a:lnTo>
                <a:lnTo>
                  <a:pt x="2555501" y="5495700"/>
                </a:lnTo>
                <a:lnTo>
                  <a:pt x="0" y="54957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8797ABCD-BE77-4FDC-89EE-126CCECB9B97}"/>
              </a:ext>
            </a:extLst>
          </p:cNvPr>
          <p:cNvSpPr txBox="1">
            <a:spLocks noChangeArrowheads="1"/>
          </p:cNvSpPr>
          <p:nvPr/>
        </p:nvSpPr>
        <p:spPr>
          <a:xfrm>
            <a:off x="1357313" y="914400"/>
            <a:ext cx="11063287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7200" b="1">
                <a:latin typeface="標楷體" panose="03000509000000000000" pitchFamily="65" charset="-120"/>
                <a:ea typeface="標楷體" panose="03000509000000000000" pitchFamily="65" charset="-120"/>
              </a:rPr>
              <a:t>書包減重的方法 </a:t>
            </a:r>
            <a:r>
              <a:rPr lang="en-US" altLang="zh-TW" sz="3600" b="1">
                <a:latin typeface="標楷體" panose="03000509000000000000" pitchFamily="65" charset="-120"/>
                <a:ea typeface="標楷體" panose="03000509000000000000" pitchFamily="65" charset="-120"/>
              </a:rPr>
              <a:t>1/2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55AE10C6-C628-4B28-8D1A-260BCF20C470}"/>
              </a:ext>
            </a:extLst>
          </p:cNvPr>
          <p:cNvSpPr txBox="1">
            <a:spLocks noChangeArrowheads="1"/>
          </p:cNvSpPr>
          <p:nvPr/>
        </p:nvSpPr>
        <p:spPr>
          <a:xfrm>
            <a:off x="951668" y="2355370"/>
            <a:ext cx="16892989" cy="764300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一、</a:t>
            </a:r>
            <a:r>
              <a:rPr lang="zh-TW" altLang="en-US" sz="4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臨睡前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44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依照課表整理書包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二、</a:t>
            </a:r>
            <a:r>
              <a:rPr lang="zh-TW" altLang="en-US" sz="44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上學前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4400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調整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書包</a:t>
            </a:r>
            <a:r>
              <a:rPr lang="zh-TW" altLang="en-US" sz="4400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雙肩背負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4400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緊貼腰背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三、</a:t>
            </a:r>
            <a:r>
              <a:rPr lang="zh-TW" altLang="en-US" sz="4400" b="1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放學前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：收拾書包，</a:t>
            </a:r>
            <a:r>
              <a:rPr lang="zh-TW" altLang="en-US" sz="4400" dirty="0">
                <a:solidFill>
                  <a:schemeClr val="accent2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回家沒複習的書不帶</a:t>
            </a:r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，善用置物櫃。</a:t>
            </a:r>
            <a:endParaRPr lang="en-US" altLang="zh-TW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四、</a:t>
            </a:r>
            <a:r>
              <a:rPr lang="zh-TW" altLang="en-US" sz="5400" dirty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經常使用到的用具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，如</a:t>
            </a:r>
            <a:r>
              <a:rPr lang="en-US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彩色筆、剪刀</a:t>
            </a:r>
            <a:r>
              <a:rPr lang="en-US" altLang="zh-TW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…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等，</a:t>
            </a:r>
            <a:r>
              <a:rPr lang="zh-TW" altLang="en-US" sz="5400" dirty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可放在置物櫃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indent="-540000" algn="just">
              <a:lnSpc>
                <a:spcPct val="150000"/>
              </a:lnSpc>
              <a:spcAft>
                <a:spcPts val="600"/>
              </a:spcAft>
              <a:buFontTx/>
              <a:buNone/>
              <a:defRPr/>
            </a:pPr>
            <a:endParaRPr lang="zh-TW" altLang="en-US" sz="5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14097000" y="6819900"/>
            <a:ext cx="3775731" cy="3178479"/>
          </a:xfrm>
          <a:custGeom>
            <a:avLst/>
            <a:gdLst/>
            <a:ahLst/>
            <a:cxnLst/>
            <a:rect l="l" t="t" r="r" b="b"/>
            <a:pathLst>
              <a:path w="3775731" h="3178479">
                <a:moveTo>
                  <a:pt x="0" y="0"/>
                </a:moveTo>
                <a:lnTo>
                  <a:pt x="3775731" y="0"/>
                </a:lnTo>
                <a:lnTo>
                  <a:pt x="3775731" y="3178479"/>
                </a:lnTo>
                <a:lnTo>
                  <a:pt x="0" y="31784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011400" y="490338"/>
            <a:ext cx="2605838" cy="2290962"/>
          </a:xfrm>
          <a:custGeom>
            <a:avLst/>
            <a:gdLst/>
            <a:ahLst/>
            <a:cxnLst/>
            <a:rect l="l" t="t" r="r" b="b"/>
            <a:pathLst>
              <a:path w="4891838" h="4527174">
                <a:moveTo>
                  <a:pt x="0" y="0"/>
                </a:moveTo>
                <a:lnTo>
                  <a:pt x="4891838" y="0"/>
                </a:lnTo>
                <a:lnTo>
                  <a:pt x="4891838" y="4527173"/>
                </a:lnTo>
                <a:lnTo>
                  <a:pt x="0" y="45271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591973">
            <a:off x="-1493256" y="-2203984"/>
            <a:ext cx="7315200" cy="3855720"/>
          </a:xfrm>
          <a:custGeom>
            <a:avLst/>
            <a:gdLst/>
            <a:ahLst/>
            <a:cxnLst/>
            <a:rect l="l" t="t" r="r" b="b"/>
            <a:pathLst>
              <a:path w="7315200" h="3855720">
                <a:moveTo>
                  <a:pt x="0" y="0"/>
                </a:moveTo>
                <a:lnTo>
                  <a:pt x="7315200" y="0"/>
                </a:lnTo>
                <a:lnTo>
                  <a:pt x="7315200" y="3855720"/>
                </a:lnTo>
                <a:lnTo>
                  <a:pt x="0" y="38557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2492045">
            <a:off x="527643" y="6716554"/>
            <a:ext cx="2555501" cy="5495700"/>
          </a:xfrm>
          <a:custGeom>
            <a:avLst/>
            <a:gdLst/>
            <a:ahLst/>
            <a:cxnLst/>
            <a:rect l="l" t="t" r="r" b="b"/>
            <a:pathLst>
              <a:path w="2555501" h="5495700">
                <a:moveTo>
                  <a:pt x="0" y="0"/>
                </a:moveTo>
                <a:lnTo>
                  <a:pt x="2555501" y="0"/>
                </a:lnTo>
                <a:lnTo>
                  <a:pt x="2555501" y="5495700"/>
                </a:lnTo>
                <a:lnTo>
                  <a:pt x="0" y="54957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A03BACB1-2253-4FAF-924C-D76B246DCFD6}"/>
              </a:ext>
            </a:extLst>
          </p:cNvPr>
          <p:cNvSpPr txBox="1">
            <a:spLocks noChangeArrowheads="1"/>
          </p:cNvSpPr>
          <p:nvPr/>
        </p:nvSpPr>
        <p:spPr>
          <a:xfrm>
            <a:off x="4583873" y="520417"/>
            <a:ext cx="9513127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6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如何背書包？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1/3</a:t>
            </a:r>
            <a:endParaRPr lang="en-US" altLang="zh-TW" sz="6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673D4E9B-8955-4927-BE2B-5CCD849C1275}"/>
              </a:ext>
            </a:extLst>
          </p:cNvPr>
          <p:cNvSpPr txBox="1">
            <a:spLocks noChangeArrowheads="1"/>
          </p:cNvSpPr>
          <p:nvPr/>
        </p:nvSpPr>
        <p:spPr>
          <a:xfrm>
            <a:off x="1828800" y="1734854"/>
            <a:ext cx="14859000" cy="82635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一、要</a:t>
            </a:r>
            <a:r>
              <a:rPr lang="zh-TW" altLang="en-US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「抬頭挺胸」</a:t>
            </a:r>
            <a:r>
              <a:rPr lang="zh-TW" altLang="en-US" sz="4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：小朋友不要因為書包的重量，讓自己變得彎腰駝背，或是肚子凸出來。</a:t>
            </a:r>
          </a:p>
          <a:p>
            <a:pPr marL="0" indent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二、背書包</a:t>
            </a:r>
            <a:r>
              <a:rPr lang="zh-TW" altLang="en-US" sz="48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上緣應與肩膀同高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，書包</a:t>
            </a:r>
            <a:r>
              <a:rPr lang="zh-TW" altLang="en-US" sz="48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下緣則在腰上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0" indent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三、</a:t>
            </a:r>
            <a:r>
              <a:rPr lang="zh-TW" altLang="en-US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重的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物品要</a:t>
            </a:r>
            <a:r>
              <a:rPr lang="zh-TW" altLang="en-US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放在書包內側靠近自己的地方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輕的放在外側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indent="-540000" algn="just">
              <a:lnSpc>
                <a:spcPct val="150000"/>
              </a:lnSpc>
              <a:spcAft>
                <a:spcPts val="600"/>
              </a:spcAft>
              <a:buFontTx/>
              <a:buNone/>
              <a:defRPr/>
            </a:pPr>
            <a:endParaRPr lang="zh-TW" altLang="en-US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68608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14097000" y="6819900"/>
            <a:ext cx="3775731" cy="3178479"/>
          </a:xfrm>
          <a:custGeom>
            <a:avLst/>
            <a:gdLst/>
            <a:ahLst/>
            <a:cxnLst/>
            <a:rect l="l" t="t" r="r" b="b"/>
            <a:pathLst>
              <a:path w="3775731" h="3178479">
                <a:moveTo>
                  <a:pt x="0" y="0"/>
                </a:moveTo>
                <a:lnTo>
                  <a:pt x="3775731" y="0"/>
                </a:lnTo>
                <a:lnTo>
                  <a:pt x="3775731" y="3178479"/>
                </a:lnTo>
                <a:lnTo>
                  <a:pt x="0" y="31784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011400" y="490338"/>
            <a:ext cx="2605838" cy="2290962"/>
          </a:xfrm>
          <a:custGeom>
            <a:avLst/>
            <a:gdLst/>
            <a:ahLst/>
            <a:cxnLst/>
            <a:rect l="l" t="t" r="r" b="b"/>
            <a:pathLst>
              <a:path w="4891838" h="4527174">
                <a:moveTo>
                  <a:pt x="0" y="0"/>
                </a:moveTo>
                <a:lnTo>
                  <a:pt x="4891838" y="0"/>
                </a:lnTo>
                <a:lnTo>
                  <a:pt x="4891838" y="4527173"/>
                </a:lnTo>
                <a:lnTo>
                  <a:pt x="0" y="45271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591973">
            <a:off x="-1493256" y="-2203984"/>
            <a:ext cx="7315200" cy="3855720"/>
          </a:xfrm>
          <a:custGeom>
            <a:avLst/>
            <a:gdLst/>
            <a:ahLst/>
            <a:cxnLst/>
            <a:rect l="l" t="t" r="r" b="b"/>
            <a:pathLst>
              <a:path w="7315200" h="3855720">
                <a:moveTo>
                  <a:pt x="0" y="0"/>
                </a:moveTo>
                <a:lnTo>
                  <a:pt x="7315200" y="0"/>
                </a:lnTo>
                <a:lnTo>
                  <a:pt x="7315200" y="3855720"/>
                </a:lnTo>
                <a:lnTo>
                  <a:pt x="0" y="38557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2492045">
            <a:off x="527643" y="6716554"/>
            <a:ext cx="2555501" cy="5495700"/>
          </a:xfrm>
          <a:custGeom>
            <a:avLst/>
            <a:gdLst/>
            <a:ahLst/>
            <a:cxnLst/>
            <a:rect l="l" t="t" r="r" b="b"/>
            <a:pathLst>
              <a:path w="2555501" h="5495700">
                <a:moveTo>
                  <a:pt x="0" y="0"/>
                </a:moveTo>
                <a:lnTo>
                  <a:pt x="2555501" y="0"/>
                </a:lnTo>
                <a:lnTo>
                  <a:pt x="2555501" y="5495700"/>
                </a:lnTo>
                <a:lnTo>
                  <a:pt x="0" y="54957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B458053A-2A0A-40BC-820E-06D9032E2DA6}"/>
              </a:ext>
            </a:extLst>
          </p:cNvPr>
          <p:cNvSpPr txBox="1">
            <a:spLocks noChangeArrowheads="1"/>
          </p:cNvSpPr>
          <p:nvPr/>
        </p:nvSpPr>
        <p:spPr>
          <a:xfrm>
            <a:off x="4419600" y="857250"/>
            <a:ext cx="9082087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6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如何背書包？</a:t>
            </a:r>
            <a:r>
              <a:rPr lang="en-US" altLang="zh-TW" sz="32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2/3</a:t>
            </a:r>
            <a:endParaRPr lang="en-US" altLang="zh-TW" sz="6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3C4449B-6B36-4A75-913A-54A090F3A066}"/>
              </a:ext>
            </a:extLst>
          </p:cNvPr>
          <p:cNvSpPr txBox="1">
            <a:spLocks noChangeArrowheads="1"/>
          </p:cNvSpPr>
          <p:nvPr/>
        </p:nvSpPr>
        <p:spPr>
          <a:xfrm>
            <a:off x="1805393" y="2264928"/>
            <a:ext cx="13676556" cy="714325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buFontTx/>
              <a:buNone/>
              <a:defRPr/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四、如為</a:t>
            </a:r>
            <a:r>
              <a:rPr lang="zh-TW" altLang="en-US" sz="4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側背式的書包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，背書包的位置要多變，</a:t>
            </a:r>
            <a:r>
              <a:rPr lang="zh-TW" altLang="en-US" sz="4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避免重量老是放在同一邊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FontTx/>
              <a:buNone/>
              <a:defRPr/>
            </a:pP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五、</a:t>
            </a:r>
            <a:r>
              <a:rPr lang="zh-TW" altLang="en-US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類似登機箱的拉桿式書包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，因為上下樓梯不方便，小朋友</a:t>
            </a:r>
            <a:r>
              <a:rPr lang="zh-TW" altLang="en-US" sz="48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容易拉傷手臂</a:t>
            </a:r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，也不建議使用。</a:t>
            </a:r>
          </a:p>
          <a:p>
            <a:pPr indent="-540000">
              <a:lnSpc>
                <a:spcPct val="150000"/>
              </a:lnSpc>
              <a:spcAft>
                <a:spcPts val="600"/>
              </a:spcAft>
              <a:buFontTx/>
              <a:buNone/>
              <a:defRPr/>
            </a:pPr>
            <a:endParaRPr lang="zh-TW" altLang="en-US" sz="6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indent="-540000">
              <a:lnSpc>
                <a:spcPct val="150000"/>
              </a:lnSpc>
              <a:spcAft>
                <a:spcPts val="600"/>
              </a:spcAft>
              <a:buFontTx/>
              <a:buNone/>
              <a:defRPr/>
            </a:pPr>
            <a:endParaRPr lang="zh-TW" altLang="en-US" sz="6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21276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14097000" y="6819900"/>
            <a:ext cx="3775731" cy="3178479"/>
          </a:xfrm>
          <a:custGeom>
            <a:avLst/>
            <a:gdLst/>
            <a:ahLst/>
            <a:cxnLst/>
            <a:rect l="l" t="t" r="r" b="b"/>
            <a:pathLst>
              <a:path w="3775731" h="3178479">
                <a:moveTo>
                  <a:pt x="0" y="0"/>
                </a:moveTo>
                <a:lnTo>
                  <a:pt x="3775731" y="0"/>
                </a:lnTo>
                <a:lnTo>
                  <a:pt x="3775731" y="3178479"/>
                </a:lnTo>
                <a:lnTo>
                  <a:pt x="0" y="31784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011400" y="490338"/>
            <a:ext cx="2605838" cy="2290962"/>
          </a:xfrm>
          <a:custGeom>
            <a:avLst/>
            <a:gdLst/>
            <a:ahLst/>
            <a:cxnLst/>
            <a:rect l="l" t="t" r="r" b="b"/>
            <a:pathLst>
              <a:path w="4891838" h="4527174">
                <a:moveTo>
                  <a:pt x="0" y="0"/>
                </a:moveTo>
                <a:lnTo>
                  <a:pt x="4891838" y="0"/>
                </a:lnTo>
                <a:lnTo>
                  <a:pt x="4891838" y="4527173"/>
                </a:lnTo>
                <a:lnTo>
                  <a:pt x="0" y="45271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591973">
            <a:off x="-1493256" y="-2203984"/>
            <a:ext cx="7315200" cy="3855720"/>
          </a:xfrm>
          <a:custGeom>
            <a:avLst/>
            <a:gdLst/>
            <a:ahLst/>
            <a:cxnLst/>
            <a:rect l="l" t="t" r="r" b="b"/>
            <a:pathLst>
              <a:path w="7315200" h="3855720">
                <a:moveTo>
                  <a:pt x="0" y="0"/>
                </a:moveTo>
                <a:lnTo>
                  <a:pt x="7315200" y="0"/>
                </a:lnTo>
                <a:lnTo>
                  <a:pt x="7315200" y="3855720"/>
                </a:lnTo>
                <a:lnTo>
                  <a:pt x="0" y="38557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2492045">
            <a:off x="527643" y="6716554"/>
            <a:ext cx="2555501" cy="5495700"/>
          </a:xfrm>
          <a:custGeom>
            <a:avLst/>
            <a:gdLst/>
            <a:ahLst/>
            <a:cxnLst/>
            <a:rect l="l" t="t" r="r" b="b"/>
            <a:pathLst>
              <a:path w="2555501" h="5495700">
                <a:moveTo>
                  <a:pt x="0" y="0"/>
                </a:moveTo>
                <a:lnTo>
                  <a:pt x="2555501" y="0"/>
                </a:lnTo>
                <a:lnTo>
                  <a:pt x="2555501" y="5495700"/>
                </a:lnTo>
                <a:lnTo>
                  <a:pt x="0" y="54957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F20F9CEE-DA57-448B-A2BD-1C5559D69EE9}"/>
              </a:ext>
            </a:extLst>
          </p:cNvPr>
          <p:cNvSpPr txBox="1">
            <a:spLocks noChangeArrowheads="1"/>
          </p:cNvSpPr>
          <p:nvPr/>
        </p:nvSpPr>
        <p:spPr>
          <a:xfrm>
            <a:off x="5115030" y="398161"/>
            <a:ext cx="7875588" cy="14398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6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如何背書包？</a:t>
            </a:r>
            <a:r>
              <a:rPr lang="en-US" altLang="zh-TW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3/3</a:t>
            </a:r>
            <a:endParaRPr lang="en-US" altLang="zh-TW" sz="6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1" name="圖片 1">
            <a:extLst>
              <a:ext uri="{FF2B5EF4-FFF2-40B4-BE49-F238E27FC236}">
                <a16:creationId xmlns:a16="http://schemas.microsoft.com/office/drawing/2014/main" id="{36433347-D405-460E-B8D0-702AA133A3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8" t="12000" r="12485" b="2669"/>
          <a:stretch>
            <a:fillRect/>
          </a:stretch>
        </p:blipFill>
        <p:spPr bwMode="auto">
          <a:xfrm>
            <a:off x="4591894" y="1736685"/>
            <a:ext cx="8267144" cy="801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2449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700000">
            <a:off x="14993712" y="6540447"/>
            <a:ext cx="1844802" cy="1931615"/>
          </a:xfrm>
          <a:custGeom>
            <a:avLst/>
            <a:gdLst/>
            <a:ahLst/>
            <a:cxnLst/>
            <a:rect l="l" t="t" r="r" b="b"/>
            <a:pathLst>
              <a:path w="1844802" h="1931615">
                <a:moveTo>
                  <a:pt x="0" y="0"/>
                </a:moveTo>
                <a:lnTo>
                  <a:pt x="1844802" y="0"/>
                </a:lnTo>
                <a:lnTo>
                  <a:pt x="1844802" y="1931615"/>
                </a:lnTo>
                <a:lnTo>
                  <a:pt x="0" y="1931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6320" t="-52491"/>
            </a:stretch>
          </a:blipFill>
        </p:spPr>
      </p:sp>
      <p:sp>
        <p:nvSpPr>
          <p:cNvPr id="4" name="Freeform 4"/>
          <p:cNvSpPr/>
          <p:nvPr/>
        </p:nvSpPr>
        <p:spPr>
          <a:xfrm rot="2583084" flipH="1">
            <a:off x="1307775" y="6499310"/>
            <a:ext cx="1844802" cy="1931615"/>
          </a:xfrm>
          <a:custGeom>
            <a:avLst/>
            <a:gdLst/>
            <a:ahLst/>
            <a:cxnLst/>
            <a:rect l="l" t="t" r="r" b="b"/>
            <a:pathLst>
              <a:path w="1844802" h="1931615">
                <a:moveTo>
                  <a:pt x="1844802" y="0"/>
                </a:moveTo>
                <a:lnTo>
                  <a:pt x="0" y="0"/>
                </a:lnTo>
                <a:lnTo>
                  <a:pt x="0" y="1931614"/>
                </a:lnTo>
                <a:lnTo>
                  <a:pt x="1844802" y="1931614"/>
                </a:lnTo>
                <a:lnTo>
                  <a:pt x="184480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6320" t="-52491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475215" y="1701428"/>
            <a:ext cx="7033846" cy="4114800"/>
          </a:xfrm>
          <a:custGeom>
            <a:avLst/>
            <a:gdLst/>
            <a:ahLst/>
            <a:cxnLst/>
            <a:rect l="l" t="t" r="r" b="b"/>
            <a:pathLst>
              <a:path w="7033846" h="4114800">
                <a:moveTo>
                  <a:pt x="0" y="0"/>
                </a:moveTo>
                <a:lnTo>
                  <a:pt x="7033846" y="0"/>
                </a:lnTo>
                <a:lnTo>
                  <a:pt x="703384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591973">
            <a:off x="-1623706" y="-2753677"/>
            <a:ext cx="7315200" cy="3855720"/>
          </a:xfrm>
          <a:custGeom>
            <a:avLst/>
            <a:gdLst/>
            <a:ahLst/>
            <a:cxnLst/>
            <a:rect l="l" t="t" r="r" b="b"/>
            <a:pathLst>
              <a:path w="7315200" h="3855720">
                <a:moveTo>
                  <a:pt x="0" y="0"/>
                </a:moveTo>
                <a:lnTo>
                  <a:pt x="7315200" y="0"/>
                </a:lnTo>
                <a:lnTo>
                  <a:pt x="7315200" y="3855720"/>
                </a:lnTo>
                <a:lnTo>
                  <a:pt x="0" y="38557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591973" flipH="1" flipV="1">
            <a:off x="12364631" y="8895964"/>
            <a:ext cx="7315200" cy="3855720"/>
          </a:xfrm>
          <a:custGeom>
            <a:avLst/>
            <a:gdLst/>
            <a:ahLst/>
            <a:cxnLst/>
            <a:rect l="l" t="t" r="r" b="b"/>
            <a:pathLst>
              <a:path w="7315200" h="3855720">
                <a:moveTo>
                  <a:pt x="7315200" y="3855720"/>
                </a:moveTo>
                <a:lnTo>
                  <a:pt x="0" y="3855720"/>
                </a:lnTo>
                <a:lnTo>
                  <a:pt x="0" y="0"/>
                </a:lnTo>
                <a:lnTo>
                  <a:pt x="7315200" y="0"/>
                </a:lnTo>
                <a:lnTo>
                  <a:pt x="7315200" y="385572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364722">
            <a:off x="308373" y="7373453"/>
            <a:ext cx="1913382" cy="4114800"/>
          </a:xfrm>
          <a:custGeom>
            <a:avLst/>
            <a:gdLst/>
            <a:ahLst/>
            <a:cxnLst/>
            <a:rect l="l" t="t" r="r" b="b"/>
            <a:pathLst>
              <a:path w="1913382" h="4114800">
                <a:moveTo>
                  <a:pt x="0" y="0"/>
                </a:moveTo>
                <a:lnTo>
                  <a:pt x="1913382" y="0"/>
                </a:lnTo>
                <a:lnTo>
                  <a:pt x="191338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9572190">
            <a:off x="16168775" y="-1316514"/>
            <a:ext cx="2181049" cy="4690429"/>
          </a:xfrm>
          <a:custGeom>
            <a:avLst/>
            <a:gdLst/>
            <a:ahLst/>
            <a:cxnLst/>
            <a:rect l="l" t="t" r="r" b="b"/>
            <a:pathLst>
              <a:path w="2181049" h="4690429">
                <a:moveTo>
                  <a:pt x="0" y="0"/>
                </a:moveTo>
                <a:lnTo>
                  <a:pt x="2181050" y="0"/>
                </a:lnTo>
                <a:lnTo>
                  <a:pt x="2181050" y="4690428"/>
                </a:lnTo>
                <a:lnTo>
                  <a:pt x="0" y="46904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696703" y="1701428"/>
            <a:ext cx="3775731" cy="3178479"/>
          </a:xfrm>
          <a:custGeom>
            <a:avLst/>
            <a:gdLst/>
            <a:ahLst/>
            <a:cxnLst/>
            <a:rect l="l" t="t" r="r" b="b"/>
            <a:pathLst>
              <a:path w="3775731" h="3178479">
                <a:moveTo>
                  <a:pt x="0" y="0"/>
                </a:moveTo>
                <a:lnTo>
                  <a:pt x="3775731" y="0"/>
                </a:lnTo>
                <a:lnTo>
                  <a:pt x="3775731" y="3178479"/>
                </a:lnTo>
                <a:lnTo>
                  <a:pt x="0" y="317847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815566" y="1701428"/>
            <a:ext cx="3775731" cy="3178479"/>
          </a:xfrm>
          <a:custGeom>
            <a:avLst/>
            <a:gdLst/>
            <a:ahLst/>
            <a:cxnLst/>
            <a:rect l="l" t="t" r="r" b="b"/>
            <a:pathLst>
              <a:path w="3775731" h="3178479">
                <a:moveTo>
                  <a:pt x="3775731" y="0"/>
                </a:moveTo>
                <a:lnTo>
                  <a:pt x="0" y="0"/>
                </a:lnTo>
                <a:lnTo>
                  <a:pt x="0" y="3178479"/>
                </a:lnTo>
                <a:lnTo>
                  <a:pt x="3775731" y="3178479"/>
                </a:lnTo>
                <a:lnTo>
                  <a:pt x="377573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7250556" y="2487472"/>
            <a:ext cx="3483165" cy="2542711"/>
          </a:xfrm>
          <a:custGeom>
            <a:avLst/>
            <a:gdLst/>
            <a:ahLst/>
            <a:cxnLst/>
            <a:rect l="l" t="t" r="r" b="b"/>
            <a:pathLst>
              <a:path w="3483165" h="2542711">
                <a:moveTo>
                  <a:pt x="0" y="0"/>
                </a:moveTo>
                <a:lnTo>
                  <a:pt x="3483165" y="0"/>
                </a:lnTo>
                <a:lnTo>
                  <a:pt x="3483165" y="2542711"/>
                </a:lnTo>
                <a:lnTo>
                  <a:pt x="0" y="254271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4B7BF530-2F15-49D2-820C-C98585D07F8A}"/>
              </a:ext>
            </a:extLst>
          </p:cNvPr>
          <p:cNvSpPr txBox="1">
            <a:spLocks noChangeArrowheads="1"/>
          </p:cNvSpPr>
          <p:nvPr/>
        </p:nvSpPr>
        <p:spPr>
          <a:xfrm>
            <a:off x="3563526" y="5922050"/>
            <a:ext cx="10836772" cy="39433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540000">
              <a:lnSpc>
                <a:spcPct val="80000"/>
              </a:lnSpc>
              <a:spcAft>
                <a:spcPts val="600"/>
              </a:spcAft>
              <a:buFontTx/>
              <a:buNone/>
              <a:defRPr/>
            </a:pP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54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別讓書包重量成為負擔！</a:t>
            </a:r>
            <a:endParaRPr lang="en-US" altLang="zh-TW" sz="5400" b="1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endParaRPr lang="zh-TW" altLang="en-US" sz="40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正常書包重量 </a:t>
            </a:r>
            <a:r>
              <a:rPr lang="en-US" altLang="zh-TW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正確背書包方法</a:t>
            </a:r>
            <a:endParaRPr lang="en-US" altLang="zh-TW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5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＝輕鬆上學</a:t>
            </a:r>
          </a:p>
          <a:p>
            <a:pPr indent="-540000">
              <a:lnSpc>
                <a:spcPct val="80000"/>
              </a:lnSpc>
              <a:spcAft>
                <a:spcPts val="600"/>
              </a:spcAft>
              <a:buFontTx/>
              <a:buNone/>
              <a:defRPr/>
            </a:pPr>
            <a:endParaRPr lang="zh-TW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632</Words>
  <Application>Microsoft Office PowerPoint</Application>
  <PresentationFormat>自訂</PresentationFormat>
  <Paragraphs>50</Paragraphs>
  <Slides>13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19" baseType="lpstr">
      <vt:lpstr>Glacial Indifference Bold</vt:lpstr>
      <vt:lpstr>標楷體</vt:lpstr>
      <vt:lpstr>Calibri</vt:lpstr>
      <vt:lpstr>Arial</vt:lpstr>
      <vt:lpstr>Caveat Brush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衛生組長</dc:creator>
  <cp:lastModifiedBy>教學組專用電腦</cp:lastModifiedBy>
  <cp:revision>6</cp:revision>
  <dcterms:created xsi:type="dcterms:W3CDTF">2006-08-16T00:00:00Z</dcterms:created>
  <dcterms:modified xsi:type="dcterms:W3CDTF">2024-09-12T10:38:36Z</dcterms:modified>
  <dc:identifier>DAGQim5fYIo</dc:identifier>
</cp:coreProperties>
</file>