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8" r:id="rId2"/>
    <p:sldId id="257" r:id="rId3"/>
    <p:sldId id="269" r:id="rId4"/>
    <p:sldId id="270" r:id="rId5"/>
    <p:sldId id="271" r:id="rId6"/>
    <p:sldId id="272" r:id="rId7"/>
    <p:sldId id="273" r:id="rId8"/>
    <p:sldId id="274" r:id="rId9"/>
    <p:sldId id="266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66FF"/>
    <a:srgbClr val="FFCC00"/>
    <a:srgbClr val="FEF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1850" autoAdjust="0"/>
  </p:normalViewPr>
  <p:slideViewPr>
    <p:cSldViewPr snapToGrid="0">
      <p:cViewPr varScale="1">
        <p:scale>
          <a:sx n="93" d="100"/>
          <a:sy n="93" d="100"/>
        </p:scale>
        <p:origin x="12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E6A5A-1549-422F-84AA-E2CC9209254A}" type="datetimeFigureOut">
              <a:rPr lang="zh-TW" altLang="en-US" smtClean="0"/>
              <a:t>2024/11/14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63EAF-A8C2-4BE1-8D10-3D6236F360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113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63EAF-A8C2-4BE1-8D10-3D6236F360D6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4416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【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健康促進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】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國小健康體位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EP2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｜健康密碼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85110</a:t>
            </a:r>
            <a:endParaRPr lang="en-US" altLang="zh-TW" dirty="0"/>
          </a:p>
          <a:p>
            <a:r>
              <a:rPr lang="en-US" altLang="zh-TW" dirty="0"/>
              <a:t>https://www.youtube.com/watch?v=7bxApowAHEk&amp;ab_channel=%E5%9F%BA%E9%9A%86%E6%95%99%E4%B8%BB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63EAF-A8C2-4BE1-8D10-3D6236F360D6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2224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「我的餐盤」均衡飲食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_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兒童篇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/>
              <a:t>https://www.youtube.com/watch?v=iTvuMXWPpzs&amp;ab_channel=%E8%A1%9B%E7%94%9F%E7%A6%8F%E5%88%A9%E9%83%A8%E5%9C%8B%E6%B0%91%E5%81%A5%E5%BA%B7%E7%BD%B2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63EAF-A8C2-4BE1-8D10-3D6236F360D6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736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A1C98C2-9563-4C9C-8E70-58DF048644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D9C0BAE-2E0A-4448-A703-356DD311B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5E2013E-2014-4CD2-9DC9-81D9202D7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6C235-CE3C-4A55-AB34-8566A6EC98B2}" type="datetimeFigureOut">
              <a:rPr lang="zh-TW" altLang="en-US" smtClean="0"/>
              <a:t>2024/11/14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C5E3CAE-8DDB-453A-95E9-FD5A4E0F5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4FCD059-DBA1-44AD-919D-FDCB25FAF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016F-B362-4449-A126-07EBD5B854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591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B4DF9F0-E38F-4EA8-A4B5-10830775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4D87C99-14DD-448C-8264-61AAC032F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1CA2F79-DBDF-47D0-A22A-AE3FB4AA7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6C235-CE3C-4A55-AB34-8566A6EC98B2}" type="datetimeFigureOut">
              <a:rPr lang="zh-TW" altLang="en-US" smtClean="0"/>
              <a:t>2024/11/14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E2D8052-5FDE-4A4E-B203-0D37D04AB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D82FDAE-C647-4CB4-B799-EC2D7123A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016F-B362-4449-A126-07EBD5B854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2447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2306CD-C6AC-4812-91FB-D4CB92066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FA4642E-3435-427D-9D3D-623F75F4C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5D42823-495D-4339-9680-6C58590EB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6C235-CE3C-4A55-AB34-8566A6EC98B2}" type="datetimeFigureOut">
              <a:rPr lang="zh-TW" altLang="en-US" smtClean="0"/>
              <a:t>2024/11/14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9BA6E91-E845-4590-BBDE-90F76B765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CFA495C-F743-42C1-A328-A88B8C65D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016F-B362-4449-A126-07EBD5B854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9126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82F4C58-1EA0-4284-B4C9-CF8483EA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F57B1D3-AB20-4081-973B-D6035DA3AC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BE1F413-F0B8-405C-B954-0BE2A73BDC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2F1FB6A-949B-446D-9DED-6241CB07D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6C235-CE3C-4A55-AB34-8566A6EC98B2}" type="datetimeFigureOut">
              <a:rPr lang="zh-TW" altLang="en-US" smtClean="0"/>
              <a:t>2024/11/14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C427037-EE23-4E3C-846B-FF1457271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A182231-9871-4827-884D-744C016A7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016F-B362-4449-A126-07EBD5B854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2467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2A4F9CB-1A32-4641-9EFB-7CFAA8B12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CB02D8F-2B06-4DB1-AE97-C286FBEBC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5B2EC7F-1C17-430B-9871-FC95C8106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7BD93B4-142B-4159-99E4-6C1F68414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222808E0-4205-4413-8960-31C62A962A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EEC428BE-EF4B-4FD4-8AD6-14F3D2BCB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6C235-CE3C-4A55-AB34-8566A6EC98B2}" type="datetimeFigureOut">
              <a:rPr lang="zh-TW" altLang="en-US" smtClean="0"/>
              <a:t>2024/11/14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3161D1F4-CCE8-4E64-B918-89142C92A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048730C-DFB0-4098-A9EA-B3CEC83C7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016F-B362-4449-A126-07EBD5B854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6066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E0B90B-2AC7-4297-9747-5A61FDB26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0696292-3680-4353-958C-CD1F05359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6C235-CE3C-4A55-AB34-8566A6EC98B2}" type="datetimeFigureOut">
              <a:rPr lang="zh-TW" altLang="en-US" smtClean="0"/>
              <a:t>2024/11/14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60BDD66-D49E-44C2-A0D2-E3B5E2116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F958BA50-7CCA-46F1-B2A1-AB20091A1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016F-B362-4449-A126-07EBD5B854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101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11DBCD25-666F-48B4-B916-1F5533BAB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6C235-CE3C-4A55-AB34-8566A6EC98B2}" type="datetimeFigureOut">
              <a:rPr lang="zh-TW" altLang="en-US" smtClean="0"/>
              <a:t>2024/11/14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AC7D9821-9DBA-46C1-9614-55F662F84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9D7EF8B-D9DF-4C4A-9DB8-4508AA1A7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016F-B362-4449-A126-07EBD5B854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5432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9C9A644-D683-492A-8D0E-4F769CEE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4FE1A42-6BFD-4ADF-8C6A-B9838497E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ECC61A8-72EA-4D2C-9ADD-E23C2F61B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CF12B4D-F00B-4044-87A8-447E29C54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6C235-CE3C-4A55-AB34-8566A6EC98B2}" type="datetimeFigureOut">
              <a:rPr lang="zh-TW" altLang="en-US" smtClean="0"/>
              <a:t>2024/11/14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12D57E6-7653-43C6-9742-6F7B266ED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B355B25-E530-45DD-8B8E-69A22C389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016F-B362-4449-A126-07EBD5B854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8437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9CDD221-30A8-4946-9C1E-1007273E2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45000B1-9711-468D-8C0D-0C9A5BAFBE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71C490D-44D7-4090-A8FE-5A07D401E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3BF719A-854E-4BE9-8C6D-2CD13B4BD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6C235-CE3C-4A55-AB34-8566A6EC98B2}" type="datetimeFigureOut">
              <a:rPr lang="zh-TW" altLang="en-US" smtClean="0"/>
              <a:t>2024/11/14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898D376-A62C-4701-8F16-FB25AAFD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5A92950-5249-4F36-80EE-0853BA9E1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016F-B362-4449-A126-07EBD5B854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2096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F2D79F4-3A43-43C1-A175-5E34A151D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ACB0839F-8AD8-4385-AEDC-4F7CFFE68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9711293-51D4-4A28-B466-472665C37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6C235-CE3C-4A55-AB34-8566A6EC98B2}" type="datetimeFigureOut">
              <a:rPr lang="zh-TW" altLang="en-US" smtClean="0"/>
              <a:t>2024/11/14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15E8F3B-40EA-45AE-9149-DABD60CBD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545BE95-C340-4D44-8DB3-F69822949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016F-B362-4449-A126-07EBD5B854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5722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4909D3FD-62D9-4AE7-A697-18C8C0CC35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3CC52A7-9D7F-4C32-AB63-E61DB6E89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BB3C49D-F721-4112-8252-ECD979007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6C235-CE3C-4A55-AB34-8566A6EC98B2}" type="datetimeFigureOut">
              <a:rPr lang="zh-TW" altLang="en-US" smtClean="0"/>
              <a:t>2024/11/14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3255B46-9EC7-4D7E-BAFA-F2949FC6F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A72C80B-4E3C-4C1E-8C8E-B92616567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016F-B362-4449-A126-07EBD5B854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9191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A689DAF7-1B77-40C1-A2CD-4D1289194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9F8478A-BF1E-4900-8A55-A4D8B212A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B045686-7D1F-482A-A5B4-D3DB6BE889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6C235-CE3C-4A55-AB34-8566A6EC98B2}" type="datetimeFigureOut">
              <a:rPr lang="zh-TW" altLang="en-US" smtClean="0"/>
              <a:t>2024/11/14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1D3CE14-565B-49EB-A857-4157B491DF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895074E-695D-4013-B745-0CF350C34C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E016F-B362-4449-A126-07EBD5B854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3185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7bxApowAHEk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iTvuMXWPpzs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AB7400B-E4B4-455B-95FA-0AD22B5F9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D81241D0-36B5-49B6-97DC-13703D0623F2}"/>
              </a:ext>
            </a:extLst>
          </p:cNvPr>
          <p:cNvSpPr/>
          <p:nvPr/>
        </p:nvSpPr>
        <p:spPr>
          <a:xfrm>
            <a:off x="1157681" y="164387"/>
            <a:ext cx="10519793" cy="6420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1240ECE-9BBA-4087-8EAB-3ECD75C0EB08}"/>
              </a:ext>
            </a:extLst>
          </p:cNvPr>
          <p:cNvSpPr/>
          <p:nvPr/>
        </p:nvSpPr>
        <p:spPr>
          <a:xfrm>
            <a:off x="1155042" y="164387"/>
            <a:ext cx="10296408" cy="1488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TW" altLang="en-US" sz="6600" b="1" kern="100" dirty="0">
                <a:solidFill>
                  <a:srgbClr val="0000FF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  <a:cs typeface="Times New Roman" panose="02020603050405020304" pitchFamily="18" charset="0"/>
              </a:rPr>
              <a:t>健康守則 天天</a:t>
            </a:r>
            <a:r>
              <a:rPr lang="en-US" altLang="zh-TW" sz="6600" b="1" kern="1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  <a:cs typeface="Times New Roman" panose="02020603050405020304" pitchFamily="18" charset="0"/>
              </a:rPr>
              <a:t>85110</a:t>
            </a:r>
          </a:p>
        </p:txBody>
      </p:sp>
      <p:sp>
        <p:nvSpPr>
          <p:cNvPr id="4" name="橢圓 3">
            <a:extLst>
              <a:ext uri="{FF2B5EF4-FFF2-40B4-BE49-F238E27FC236}">
                <a16:creationId xmlns:a16="http://schemas.microsoft.com/office/drawing/2014/main" id="{0FA59FDF-C901-4B80-B8EB-CDCD53891E6F}"/>
              </a:ext>
            </a:extLst>
          </p:cNvPr>
          <p:cNvSpPr/>
          <p:nvPr/>
        </p:nvSpPr>
        <p:spPr>
          <a:xfrm>
            <a:off x="4914577" y="3686735"/>
            <a:ext cx="3006000" cy="300687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7200" b="1" kern="100" dirty="0">
                <a:solidFill>
                  <a:schemeClr val="bg1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  <a:cs typeface="Times New Roman" panose="02020603050405020304" pitchFamily="18" charset="0"/>
              </a:rPr>
              <a:t>睡飽</a:t>
            </a: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410447F0-E4E4-4CA8-8E45-D52EDAB924F8}"/>
              </a:ext>
            </a:extLst>
          </p:cNvPr>
          <p:cNvSpPr/>
          <p:nvPr/>
        </p:nvSpPr>
        <p:spPr>
          <a:xfrm>
            <a:off x="2884753" y="2319307"/>
            <a:ext cx="1800000" cy="18000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kern="100" dirty="0">
                <a:solidFill>
                  <a:schemeClr val="bg1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  <a:cs typeface="Times New Roman" panose="02020603050405020304" pitchFamily="18" charset="0"/>
              </a:rPr>
              <a:t>高纖</a:t>
            </a:r>
            <a:endParaRPr lang="en-US" altLang="zh-TW" sz="4800" b="1" kern="100" dirty="0">
              <a:solidFill>
                <a:schemeClr val="bg1"/>
              </a:solidFill>
              <a:latin typeface="華康POP1體注音" panose="02010600010101010101" pitchFamily="2" charset="-120"/>
              <a:ea typeface="華康POP1體注音" panose="02010600010101010101" pitchFamily="2" charset="-120"/>
              <a:cs typeface="Times New Roman" panose="02020603050405020304" pitchFamily="18" charset="0"/>
            </a:endParaRP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18B81F44-B8BA-4936-A1D4-B2927AEE74ED}"/>
              </a:ext>
            </a:extLst>
          </p:cNvPr>
          <p:cNvSpPr/>
          <p:nvPr/>
        </p:nvSpPr>
        <p:spPr>
          <a:xfrm>
            <a:off x="1984753" y="4491026"/>
            <a:ext cx="1800000" cy="1800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kern="100" dirty="0">
                <a:solidFill>
                  <a:schemeClr val="bg1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  <a:cs typeface="Times New Roman" panose="02020603050405020304" pitchFamily="18" charset="0"/>
              </a:rPr>
              <a:t>少坐</a:t>
            </a:r>
            <a:endParaRPr lang="en-US" altLang="zh-TW" sz="4800" b="1" kern="100" dirty="0">
              <a:solidFill>
                <a:schemeClr val="bg1"/>
              </a:solidFill>
              <a:latin typeface="華康POP1體注音" panose="02010600010101010101" pitchFamily="2" charset="-120"/>
              <a:ea typeface="華康POP1體注音" panose="02010600010101010101" pitchFamily="2" charset="-120"/>
              <a:cs typeface="Times New Roman" panose="02020603050405020304" pitchFamily="18" charset="0"/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99CCB752-4753-4A25-AC3B-51800D0E2766}"/>
              </a:ext>
            </a:extLst>
          </p:cNvPr>
          <p:cNvSpPr/>
          <p:nvPr/>
        </p:nvSpPr>
        <p:spPr>
          <a:xfrm>
            <a:off x="8150401" y="2319307"/>
            <a:ext cx="1800000" cy="1800000"/>
          </a:xfrm>
          <a:prstGeom prst="ellips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kern="100" dirty="0">
                <a:solidFill>
                  <a:schemeClr val="bg1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  <a:cs typeface="Times New Roman" panose="02020603050405020304" pitchFamily="18" charset="0"/>
              </a:rPr>
              <a:t>運動</a:t>
            </a:r>
            <a:endParaRPr lang="en-US" altLang="zh-TW" sz="4800" b="1" kern="100" dirty="0">
              <a:solidFill>
                <a:schemeClr val="bg1"/>
              </a:solidFill>
              <a:latin typeface="華康POP1體注音" panose="02010600010101010101" pitchFamily="2" charset="-120"/>
              <a:ea typeface="華康POP1體注音" panose="02010600010101010101" pitchFamily="2" charset="-120"/>
              <a:cs typeface="Times New Roman" panose="02020603050405020304" pitchFamily="18" charset="0"/>
            </a:endParaRP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3D35F231-2239-4E82-914A-089C4ACF6766}"/>
              </a:ext>
            </a:extLst>
          </p:cNvPr>
          <p:cNvSpPr/>
          <p:nvPr/>
        </p:nvSpPr>
        <p:spPr>
          <a:xfrm>
            <a:off x="9050401" y="4491026"/>
            <a:ext cx="1800000" cy="1800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kern="100" dirty="0">
                <a:solidFill>
                  <a:schemeClr val="bg1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  <a:cs typeface="Times New Roman" panose="02020603050405020304" pitchFamily="18" charset="0"/>
              </a:rPr>
              <a:t>喝水</a:t>
            </a:r>
            <a:endParaRPr lang="en-US" altLang="zh-TW" sz="4800" b="1" kern="100" dirty="0">
              <a:solidFill>
                <a:schemeClr val="bg1"/>
              </a:solidFill>
              <a:latin typeface="華康POP1體注音" panose="02010600010101010101" pitchFamily="2" charset="-120"/>
              <a:ea typeface="華康POP1體注音" panose="02010600010101010101" pitchFamily="2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642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AB7400B-E4B4-455B-95FA-0AD22B5F9F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9531"/>
          <a:stretch/>
        </p:blipFill>
        <p:spPr>
          <a:xfrm>
            <a:off x="0" y="0"/>
            <a:ext cx="1276350" cy="6858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24753498-3005-4B2B-9663-13E410D58D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781" t="17778" r="4687"/>
          <a:stretch/>
        </p:blipFill>
        <p:spPr>
          <a:xfrm>
            <a:off x="7150197" y="1233545"/>
            <a:ext cx="4602291" cy="538449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C0AD92F6-388E-4C6E-9424-D6B485458D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625"/>
          <a:stretch/>
        </p:blipFill>
        <p:spPr>
          <a:xfrm>
            <a:off x="11658600" y="0"/>
            <a:ext cx="533400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4D9F90F-86DE-4069-8519-DD380D39038F}"/>
              </a:ext>
            </a:extLst>
          </p:cNvPr>
          <p:cNvSpPr/>
          <p:nvPr/>
        </p:nvSpPr>
        <p:spPr>
          <a:xfrm>
            <a:off x="1281827" y="1300356"/>
            <a:ext cx="628559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TW" sz="32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8</a:t>
            </a:r>
            <a:r>
              <a:rPr lang="zh-TW" altLang="en-US" sz="32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：睡足 </a:t>
            </a:r>
            <a:r>
              <a:rPr lang="en-US" altLang="zh-TW" sz="32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8 </a:t>
            </a:r>
            <a:r>
              <a:rPr lang="zh-TW" altLang="en-US" sz="32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小時。</a:t>
            </a:r>
            <a:endParaRPr lang="en-US" altLang="zh-TW" sz="32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pPr>
              <a:lnSpc>
                <a:spcPct val="200000"/>
              </a:lnSpc>
            </a:pPr>
            <a:r>
              <a:rPr lang="en-US" altLang="zh-TW" sz="32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5</a:t>
            </a:r>
            <a:r>
              <a:rPr lang="zh-TW" altLang="en-US" sz="32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：天天吃 </a:t>
            </a:r>
            <a:r>
              <a:rPr lang="en-US" altLang="zh-TW" sz="32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5 </a:t>
            </a:r>
            <a:r>
              <a:rPr lang="zh-TW" altLang="en-US" sz="32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份蔬果。</a:t>
            </a:r>
            <a:endParaRPr lang="en-US" altLang="zh-TW" sz="32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pPr>
              <a:lnSpc>
                <a:spcPct val="200000"/>
              </a:lnSpc>
            </a:pPr>
            <a:r>
              <a:rPr lang="en-US" altLang="zh-TW" sz="32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1</a:t>
            </a:r>
            <a:r>
              <a:rPr lang="zh-TW" altLang="en-US" sz="32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：螢幕注視少於 </a:t>
            </a:r>
            <a:r>
              <a:rPr lang="en-US" altLang="zh-TW" sz="32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1</a:t>
            </a:r>
            <a:r>
              <a:rPr lang="zh-TW" altLang="en-US" sz="32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小時。</a:t>
            </a:r>
            <a:endParaRPr lang="en-US" altLang="zh-TW" sz="32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pPr>
              <a:lnSpc>
                <a:spcPct val="200000"/>
              </a:lnSpc>
            </a:pPr>
            <a:r>
              <a:rPr lang="en-US" altLang="zh-TW" sz="32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1</a:t>
            </a:r>
            <a:r>
              <a:rPr lang="zh-TW" altLang="en-US" sz="32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：每天運動 </a:t>
            </a:r>
            <a:r>
              <a:rPr lang="en-US" altLang="zh-TW" sz="32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1 </a:t>
            </a:r>
            <a:r>
              <a:rPr lang="zh-TW" altLang="en-US" sz="32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小時。</a:t>
            </a:r>
            <a:endParaRPr lang="en-US" altLang="zh-TW" sz="32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pPr>
              <a:lnSpc>
                <a:spcPct val="200000"/>
              </a:lnSpc>
            </a:pPr>
            <a:r>
              <a:rPr lang="en-US" altLang="zh-TW" sz="32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0</a:t>
            </a:r>
            <a:r>
              <a:rPr lang="zh-TW" altLang="en-US" sz="32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：避免 含糖飲料。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856CB33-63B4-4340-9A9C-C110E0678F14}"/>
              </a:ext>
            </a:extLst>
          </p:cNvPr>
          <p:cNvSpPr/>
          <p:nvPr/>
        </p:nvSpPr>
        <p:spPr>
          <a:xfrm>
            <a:off x="1118613" y="324385"/>
            <a:ext cx="103749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0000FF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健康體位教育</a:t>
            </a:r>
            <a:r>
              <a:rPr lang="zh-TW" altLang="en-US" sz="40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之</a:t>
            </a:r>
            <a:r>
              <a:rPr lang="zh-TW" altLang="en-US" sz="40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五大核心能力</a:t>
            </a:r>
          </a:p>
        </p:txBody>
      </p:sp>
    </p:spTree>
    <p:extLst>
      <p:ext uri="{BB962C8B-B14F-4D97-AF65-F5344CB8AC3E}">
        <p14:creationId xmlns:p14="http://schemas.microsoft.com/office/powerpoint/2010/main" val="814249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AB7400B-E4B4-455B-95FA-0AD22B5F9F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9531"/>
          <a:stretch/>
        </p:blipFill>
        <p:spPr>
          <a:xfrm>
            <a:off x="0" y="0"/>
            <a:ext cx="1276350" cy="68580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C0AD92F6-388E-4C6E-9424-D6B485458D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625"/>
          <a:stretch/>
        </p:blipFill>
        <p:spPr>
          <a:xfrm>
            <a:off x="11658600" y="0"/>
            <a:ext cx="533400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4D9F90F-86DE-4069-8519-DD380D39038F}"/>
              </a:ext>
            </a:extLst>
          </p:cNvPr>
          <p:cNvSpPr/>
          <p:nvPr/>
        </p:nvSpPr>
        <p:spPr>
          <a:xfrm>
            <a:off x="1510492" y="-60087"/>
            <a:ext cx="65326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TW" sz="48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8</a:t>
            </a:r>
            <a:r>
              <a:rPr lang="zh-TW" altLang="en-US" sz="4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：睡足 </a:t>
            </a:r>
            <a:r>
              <a:rPr lang="en-US" altLang="zh-TW" sz="4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8 </a:t>
            </a:r>
            <a:r>
              <a:rPr lang="zh-TW" altLang="en-US" sz="4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小時。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D4B3C80-15D3-4763-B60D-721174186067}"/>
              </a:ext>
            </a:extLst>
          </p:cNvPr>
          <p:cNvSpPr/>
          <p:nvPr/>
        </p:nvSpPr>
        <p:spPr>
          <a:xfrm>
            <a:off x="1205692" y="1459964"/>
            <a:ext cx="726021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睡飽飽、精神好、表現好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睡飽才能長高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睡飽有精神，能記更多東西</a:t>
            </a:r>
          </a:p>
          <a:p>
            <a:endParaRPr lang="zh-TW" altLang="en-US" sz="2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  <a:r>
              <a:rPr lang="zh-TW" altLang="en-US" sz="2800" dirty="0">
                <a:solidFill>
                  <a:srgbClr val="0000FF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如何才會睡飽飽</a:t>
            </a:r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</a:p>
          <a:p>
            <a:endParaRPr lang="zh-TW" altLang="en-US" sz="2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我願意睡前不做太過激烈的 活動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我願意每天睡滿 8 小時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我會每天 9 點以前上床睡</a:t>
            </a:r>
            <a:r>
              <a:rPr lang="zh-TW" altLang="en-US" sz="2800" dirty="0">
                <a:latin typeface="華康POP1體破音一" panose="02010600010101010101" pitchFamily="2" charset="-120"/>
                <a:ea typeface="華康POP1體破音一" panose="02010600010101010101" pitchFamily="2" charset="-120"/>
              </a:rPr>
              <a:t>覺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我會睡前不要看電視、打電腦、玩電動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0A4B153A-BDFA-4030-8E42-7091B104C4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694" r="7619"/>
          <a:stretch/>
        </p:blipFill>
        <p:spPr>
          <a:xfrm>
            <a:off x="8167955" y="0"/>
            <a:ext cx="36194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555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1B61F0E4-E926-4019-9F98-D28839A4C9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613" r="6821"/>
          <a:stretch/>
        </p:blipFill>
        <p:spPr>
          <a:xfrm>
            <a:off x="9786158" y="0"/>
            <a:ext cx="1790700" cy="68580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AB7400B-E4B4-455B-95FA-0AD22B5F9F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9531"/>
          <a:stretch/>
        </p:blipFill>
        <p:spPr>
          <a:xfrm>
            <a:off x="0" y="0"/>
            <a:ext cx="1276350" cy="68580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C0AD92F6-388E-4C6E-9424-D6B485458D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625"/>
          <a:stretch/>
        </p:blipFill>
        <p:spPr>
          <a:xfrm>
            <a:off x="11658600" y="0"/>
            <a:ext cx="533400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4D9F90F-86DE-4069-8519-DD380D39038F}"/>
              </a:ext>
            </a:extLst>
          </p:cNvPr>
          <p:cNvSpPr/>
          <p:nvPr/>
        </p:nvSpPr>
        <p:spPr>
          <a:xfrm>
            <a:off x="1510492" y="-60087"/>
            <a:ext cx="8128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TW" sz="48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5</a:t>
            </a:r>
            <a:r>
              <a:rPr lang="zh-TW" altLang="en-US" sz="4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：天天吃 </a:t>
            </a:r>
            <a:r>
              <a:rPr lang="en-US" altLang="zh-TW" sz="4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5 </a:t>
            </a:r>
            <a:r>
              <a:rPr lang="zh-TW" altLang="en-US" sz="4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份蔬果。</a:t>
            </a:r>
            <a:endParaRPr lang="en-US" altLang="zh-TW" sz="4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78AA9BB-7E79-4A5B-8E4C-36D1C98C7BD2}"/>
              </a:ext>
            </a:extLst>
          </p:cNvPr>
          <p:cNvSpPr/>
          <p:nvPr/>
        </p:nvSpPr>
        <p:spPr>
          <a:xfrm>
            <a:off x="1183871" y="1595041"/>
            <a:ext cx="878205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  <a:r>
              <a:rPr lang="zh-TW" altLang="en-US" sz="2800" dirty="0">
                <a:solidFill>
                  <a:srgbClr val="0000FF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聰明吃</a:t>
            </a:r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</a:p>
          <a:p>
            <a:endParaRPr lang="zh-TW" altLang="en-US" sz="2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每天要吃滿 **</a:t>
            </a:r>
            <a:r>
              <a:rPr lang="zh-TW" altLang="en-US" sz="28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5 蔬果</a:t>
            </a:r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吃油炸及含糖食物飲料對身體</a:t>
            </a:r>
            <a:r>
              <a:rPr lang="zh-TW" altLang="en-US" sz="2800" dirty="0">
                <a:latin typeface="華康POP1體破音一" panose="02010600010101010101" pitchFamily="2" charset="-120"/>
                <a:ea typeface="華康POP1體破音一" panose="02010600010101010101" pitchFamily="2" charset="-120"/>
              </a:rPr>
              <a:t>不</a:t>
            </a:r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好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我願意把蛋糕甜點換成蔬菜水果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我願意吃水果來替代果汁</a:t>
            </a:r>
          </a:p>
          <a:p>
            <a:endParaRPr lang="zh-TW" altLang="en-US" sz="2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  <a:r>
              <a:rPr lang="zh-TW" altLang="en-US" sz="2800" dirty="0">
                <a:solidFill>
                  <a:srgbClr val="0000FF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餐餐蔬菜吃光光</a:t>
            </a:r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</a:p>
          <a:p>
            <a:endParaRPr lang="zh-TW" altLang="en-US" sz="2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我會把每餐的蔬菜吃光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我會天天吃蔬菜</a:t>
            </a:r>
          </a:p>
        </p:txBody>
      </p:sp>
    </p:spTree>
    <p:extLst>
      <p:ext uri="{BB962C8B-B14F-4D97-AF65-F5344CB8AC3E}">
        <p14:creationId xmlns:p14="http://schemas.microsoft.com/office/powerpoint/2010/main" val="616397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AB7400B-E4B4-455B-95FA-0AD22B5F9F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9531"/>
          <a:stretch/>
        </p:blipFill>
        <p:spPr>
          <a:xfrm>
            <a:off x="0" y="0"/>
            <a:ext cx="1276350" cy="68580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C0AD92F6-388E-4C6E-9424-D6B485458D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625"/>
          <a:stretch/>
        </p:blipFill>
        <p:spPr>
          <a:xfrm>
            <a:off x="11658600" y="0"/>
            <a:ext cx="533400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4D9F90F-86DE-4069-8519-DD380D39038F}"/>
              </a:ext>
            </a:extLst>
          </p:cNvPr>
          <p:cNvSpPr/>
          <p:nvPr/>
        </p:nvSpPr>
        <p:spPr>
          <a:xfrm>
            <a:off x="1510492" y="-60087"/>
            <a:ext cx="101481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TW" sz="48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1</a:t>
            </a:r>
            <a:r>
              <a:rPr lang="zh-TW" altLang="en-US" sz="4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：螢幕注視少於 </a:t>
            </a:r>
            <a:r>
              <a:rPr lang="en-US" altLang="zh-TW" sz="4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1</a:t>
            </a:r>
            <a:r>
              <a:rPr lang="zh-TW" altLang="en-US" sz="4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小時。</a:t>
            </a:r>
            <a:endParaRPr lang="en-US" altLang="zh-TW" sz="4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4B39655-6245-4846-9335-3AAFA7ED5ED2}"/>
              </a:ext>
            </a:extLst>
          </p:cNvPr>
          <p:cNvSpPr/>
          <p:nvPr/>
        </p:nvSpPr>
        <p:spPr>
          <a:xfrm>
            <a:off x="1371600" y="1962140"/>
            <a:ext cx="8763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  <a:r>
              <a:rPr lang="zh-TW" altLang="en-US" sz="2800" dirty="0">
                <a:solidFill>
                  <a:srgbClr val="0000FF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聰明使用 3C 產品</a:t>
            </a:r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</a:p>
          <a:p>
            <a:endParaRPr lang="zh-TW" altLang="en-US" sz="2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長時間用電腦跟手機對身體</a:t>
            </a:r>
            <a:r>
              <a:rPr lang="zh-TW" altLang="en-US" sz="2800" dirty="0">
                <a:latin typeface="華康POP1體破音一" panose="02010600010101010101" pitchFamily="2" charset="-120"/>
                <a:ea typeface="華康POP1體破音一" panose="02010600010101010101" pitchFamily="2" charset="-120"/>
              </a:rPr>
              <a:t>不</a:t>
            </a:r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好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長時間注視螢幕對眼睛</a:t>
            </a:r>
            <a:r>
              <a:rPr lang="zh-TW" altLang="en-US" sz="2800" dirty="0">
                <a:latin typeface="華康POP1體破音一" panose="02010600010101010101" pitchFamily="2" charset="-120"/>
                <a:ea typeface="華康POP1體破音一" panose="02010600010101010101" pitchFamily="2" charset="-120"/>
              </a:rPr>
              <a:t>不</a:t>
            </a:r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好</a:t>
            </a:r>
          </a:p>
          <a:p>
            <a:endParaRPr lang="zh-TW" altLang="en-US" sz="2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  <a:r>
              <a:rPr lang="zh-TW" altLang="en-US" sz="2800" dirty="0">
                <a:solidFill>
                  <a:srgbClr val="0000FF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選擇運動代替手機</a:t>
            </a:r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</a:p>
          <a:p>
            <a:endParaRPr lang="zh-TW" altLang="en-US" sz="2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玩手機與運動，我願意選擇運動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我玩手機跟平板</a:t>
            </a:r>
            <a:r>
              <a:rPr lang="zh-TW" altLang="en-US" sz="2800" dirty="0">
                <a:solidFill>
                  <a:srgbClr val="FF0000"/>
                </a:solidFill>
                <a:latin typeface="華康POP1體破音一" panose="02010600010101010101" pitchFamily="2" charset="-120"/>
                <a:ea typeface="華康POP1體破音一" panose="02010600010101010101" pitchFamily="2" charset="-120"/>
              </a:rPr>
              <a:t>不</a:t>
            </a:r>
            <a:r>
              <a:rPr lang="zh-TW" altLang="en-US" sz="28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超過 30 分鐘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我每天注視螢幕時間</a:t>
            </a:r>
            <a:r>
              <a:rPr lang="zh-TW" altLang="en-US" sz="2800" dirty="0">
                <a:solidFill>
                  <a:srgbClr val="FF0000"/>
                </a:solidFill>
                <a:latin typeface="華康POP1體破音一" panose="02010600010101010101" pitchFamily="2" charset="-120"/>
                <a:ea typeface="華康POP1體破音一" panose="02010600010101010101" pitchFamily="2" charset="-120"/>
              </a:rPr>
              <a:t>不</a:t>
            </a:r>
            <a:r>
              <a:rPr lang="zh-TW" altLang="en-US" sz="28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超過 </a:t>
            </a:r>
            <a:r>
              <a:rPr lang="en-US" altLang="zh-TW" sz="28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1</a:t>
            </a:r>
            <a:r>
              <a:rPr lang="zh-TW" altLang="en-US" sz="28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小時</a:t>
            </a:r>
          </a:p>
        </p:txBody>
      </p:sp>
    </p:spTree>
    <p:extLst>
      <p:ext uri="{BB962C8B-B14F-4D97-AF65-F5344CB8AC3E}">
        <p14:creationId xmlns:p14="http://schemas.microsoft.com/office/powerpoint/2010/main" val="2717473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9B380349-4605-49C1-960D-2123A8F442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r="2500"/>
          <a:stretch/>
        </p:blipFill>
        <p:spPr>
          <a:xfrm>
            <a:off x="8536094" y="208805"/>
            <a:ext cx="3122506" cy="3697705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AB7400B-E4B4-455B-95FA-0AD22B5F9F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9531"/>
          <a:stretch/>
        </p:blipFill>
        <p:spPr>
          <a:xfrm>
            <a:off x="0" y="0"/>
            <a:ext cx="1276350" cy="68580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C0AD92F6-388E-4C6E-9424-D6B485458D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625"/>
          <a:stretch/>
        </p:blipFill>
        <p:spPr>
          <a:xfrm>
            <a:off x="11658600" y="0"/>
            <a:ext cx="533400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4D9F90F-86DE-4069-8519-DD380D39038F}"/>
              </a:ext>
            </a:extLst>
          </p:cNvPr>
          <p:cNvSpPr/>
          <p:nvPr/>
        </p:nvSpPr>
        <p:spPr>
          <a:xfrm>
            <a:off x="1510492" y="-60087"/>
            <a:ext cx="101481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TW" sz="48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1</a:t>
            </a:r>
            <a:r>
              <a:rPr lang="zh-TW" altLang="en-US" sz="4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：天天運動 </a:t>
            </a:r>
            <a:r>
              <a:rPr lang="en-US" altLang="zh-TW" sz="4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1 </a:t>
            </a:r>
            <a:r>
              <a:rPr lang="zh-TW" altLang="en-US" sz="4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小時。</a:t>
            </a:r>
            <a:endParaRPr lang="en-US" altLang="zh-TW" sz="4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EEF4081-6260-4FAC-B41E-D7077C072A3B}"/>
              </a:ext>
            </a:extLst>
          </p:cNvPr>
          <p:cNvSpPr/>
          <p:nvPr/>
        </p:nvSpPr>
        <p:spPr>
          <a:xfrm>
            <a:off x="1276350" y="1705908"/>
            <a:ext cx="9093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天天運動對身體好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運動會使人心情變好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運動能讓我</a:t>
            </a:r>
            <a:r>
              <a:rPr lang="zh-TW" altLang="en-US" sz="2800" dirty="0">
                <a:latin typeface="華康POP1體破音一" panose="02010600010101010101" pitchFamily="2" charset="-120"/>
                <a:ea typeface="華康POP1體破音一" panose="02010600010101010101" pitchFamily="2" charset="-120"/>
              </a:rPr>
              <a:t>長</a:t>
            </a:r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高</a:t>
            </a:r>
          </a:p>
          <a:p>
            <a:endParaRPr lang="zh-TW" altLang="en-US" sz="2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  <a:r>
              <a:rPr lang="zh-TW" altLang="en-US" sz="2800" dirty="0">
                <a:solidFill>
                  <a:srgbClr val="0000FF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如何養成運動習慣</a:t>
            </a:r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</a:p>
          <a:p>
            <a:endParaRPr lang="zh-TW" altLang="en-US" sz="2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我下課會選擇離開教室去活動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搭電梯跟走樓梯，我會選擇走樓梯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早上起床我會先拉筋做伸展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我會找父母</a:t>
            </a:r>
            <a:r>
              <a:rPr lang="zh-TW" altLang="en-US" sz="2800" dirty="0">
                <a:latin typeface="華康POP1體破音二" panose="02010600010101010101" pitchFamily="2" charset="-120"/>
                <a:ea typeface="華康POP1體破音二" panose="02010600010101010101" pitchFamily="2" charset="-120"/>
              </a:rPr>
              <a:t>一</a:t>
            </a:r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起出門運動</a:t>
            </a:r>
          </a:p>
        </p:txBody>
      </p:sp>
    </p:spTree>
    <p:extLst>
      <p:ext uri="{BB962C8B-B14F-4D97-AF65-F5344CB8AC3E}">
        <p14:creationId xmlns:p14="http://schemas.microsoft.com/office/powerpoint/2010/main" val="4216873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1A4AF67E-78B4-4C42-90BB-2625775F1C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r="2368"/>
          <a:stretch/>
        </p:blipFill>
        <p:spPr>
          <a:xfrm>
            <a:off x="8367644" y="231877"/>
            <a:ext cx="3525098" cy="4162926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AB7400B-E4B4-455B-95FA-0AD22B5F9F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9531"/>
          <a:stretch/>
        </p:blipFill>
        <p:spPr>
          <a:xfrm>
            <a:off x="0" y="0"/>
            <a:ext cx="1276350" cy="68580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C0AD92F6-388E-4C6E-9424-D6B485458D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625"/>
          <a:stretch/>
        </p:blipFill>
        <p:spPr>
          <a:xfrm>
            <a:off x="11658600" y="0"/>
            <a:ext cx="533400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4D9F90F-86DE-4069-8519-DD380D39038F}"/>
              </a:ext>
            </a:extLst>
          </p:cNvPr>
          <p:cNvSpPr/>
          <p:nvPr/>
        </p:nvSpPr>
        <p:spPr>
          <a:xfrm>
            <a:off x="1510492" y="-60087"/>
            <a:ext cx="101481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TW" sz="4800" dirty="0">
                <a:solidFill>
                  <a:srgbClr val="FF0000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0 </a:t>
            </a:r>
            <a:r>
              <a:rPr lang="zh-TW" altLang="en-US" sz="4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：含糖飲料。</a:t>
            </a:r>
            <a:endParaRPr lang="en-US" altLang="zh-TW" sz="4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4BF397-E213-4BFA-8175-D2FB2E5C03AE}"/>
              </a:ext>
            </a:extLst>
          </p:cNvPr>
          <p:cNvSpPr/>
          <p:nvPr/>
        </p:nvSpPr>
        <p:spPr>
          <a:xfrm>
            <a:off x="1276349" y="1693327"/>
            <a:ext cx="868579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  <a:r>
              <a:rPr lang="zh-TW" altLang="en-US" sz="2800" dirty="0">
                <a:solidFill>
                  <a:srgbClr val="0000FF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充足飲用白開水</a:t>
            </a:r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</a:p>
          <a:p>
            <a:endParaRPr lang="zh-TW" altLang="en-US" sz="2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喝足白開水對身體好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喝太多含糖飲料會變胖不健康</a:t>
            </a:r>
          </a:p>
          <a:p>
            <a:endParaRPr lang="zh-TW" altLang="en-US" sz="2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  <a:r>
              <a:rPr lang="zh-TW" altLang="en-US" sz="2800" dirty="0">
                <a:solidFill>
                  <a:srgbClr val="0000FF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如何減少含糖飲料</a:t>
            </a:r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**</a:t>
            </a:r>
          </a:p>
          <a:p>
            <a:endParaRPr lang="zh-TW" altLang="en-US" sz="2800" dirty="0"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每節下課我會提醒自己喝白開水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我願意嘗試選擇鮮奶或無糖優酪乳</a:t>
            </a:r>
          </a:p>
          <a:p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- 我會選擇</a:t>
            </a:r>
            <a:r>
              <a:rPr lang="zh-TW" altLang="en-US" sz="2800" dirty="0">
                <a:latin typeface="華康POP1體破音一" panose="02010600010101010101" pitchFamily="2" charset="-120"/>
                <a:ea typeface="華康POP1體破音一" panose="02010600010101010101" pitchFamily="2" charset="-120"/>
              </a:rPr>
              <a:t>不</a:t>
            </a:r>
            <a:r>
              <a:rPr lang="zh-TW" altLang="en-US" sz="2800" dirty="0"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喝含糖飲料</a:t>
            </a:r>
          </a:p>
        </p:txBody>
      </p:sp>
    </p:spTree>
    <p:extLst>
      <p:ext uri="{BB962C8B-B14F-4D97-AF65-F5344CB8AC3E}">
        <p14:creationId xmlns:p14="http://schemas.microsoft.com/office/powerpoint/2010/main" val="1497827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AB7400B-E4B4-455B-95FA-0AD22B5F9F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9531"/>
          <a:stretch/>
        </p:blipFill>
        <p:spPr>
          <a:xfrm>
            <a:off x="0" y="0"/>
            <a:ext cx="1276350" cy="68580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C0AD92F6-388E-4C6E-9424-D6B485458D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625"/>
          <a:stretch/>
        </p:blipFill>
        <p:spPr>
          <a:xfrm>
            <a:off x="11658600" y="0"/>
            <a:ext cx="533400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4D9F90F-86DE-4069-8519-DD380D39038F}"/>
              </a:ext>
            </a:extLst>
          </p:cNvPr>
          <p:cNvSpPr/>
          <p:nvPr/>
        </p:nvSpPr>
        <p:spPr>
          <a:xfrm>
            <a:off x="1510492" y="-60087"/>
            <a:ext cx="101481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4800" dirty="0">
                <a:solidFill>
                  <a:srgbClr val="0000FF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健康體位教育</a:t>
            </a:r>
            <a:endParaRPr lang="en-US" altLang="zh-TW" sz="4800" dirty="0">
              <a:solidFill>
                <a:srgbClr val="0000FF"/>
              </a:solidFill>
              <a:latin typeface="華康POP1體注音" panose="02010600010101010101" pitchFamily="2" charset="-120"/>
              <a:ea typeface="華康POP1體注音" panose="02010600010101010101" pitchFamily="2" charset="-120"/>
            </a:endParaRPr>
          </a:p>
        </p:txBody>
      </p:sp>
      <p:pic>
        <p:nvPicPr>
          <p:cNvPr id="7" name="線上媒體 3" title="【健康促進】國小健康體位EP2｜健康密碼85110">
            <a:hlinkClick r:id="" action="ppaction://media"/>
            <a:extLst>
              <a:ext uri="{FF2B5EF4-FFF2-40B4-BE49-F238E27FC236}">
                <a16:creationId xmlns:a16="http://schemas.microsoft.com/office/drawing/2014/main" id="{5440A0D4-B7D7-427E-B1C1-B166F6D580A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602849" y="1208015"/>
            <a:ext cx="9629455" cy="541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08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AB7400B-E4B4-455B-95FA-0AD22B5F9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D81241D0-36B5-49B6-97DC-13703D0623F2}"/>
              </a:ext>
            </a:extLst>
          </p:cNvPr>
          <p:cNvSpPr/>
          <p:nvPr/>
        </p:nvSpPr>
        <p:spPr>
          <a:xfrm>
            <a:off x="1157681" y="164387"/>
            <a:ext cx="10519793" cy="6420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線上媒體 3" title="「我的餐盤」均衡飲食_兒童篇">
            <a:hlinkClick r:id="" action="ppaction://media"/>
            <a:extLst>
              <a:ext uri="{FF2B5EF4-FFF2-40B4-BE49-F238E27FC236}">
                <a16:creationId xmlns:a16="http://schemas.microsoft.com/office/drawing/2014/main" id="{FC3BD278-1EB2-4CEF-BB77-9138FEC8DB7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542809" y="1049820"/>
            <a:ext cx="9840957" cy="553553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1240ECE-9BBA-4087-8EAB-3ECD75C0EB08}"/>
              </a:ext>
            </a:extLst>
          </p:cNvPr>
          <p:cNvSpPr/>
          <p:nvPr/>
        </p:nvSpPr>
        <p:spPr>
          <a:xfrm>
            <a:off x="902489" y="253161"/>
            <a:ext cx="10626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TW" altLang="en-US" sz="4000" b="1" dirty="0">
                <a:solidFill>
                  <a:srgbClr val="0000FF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「我的餐盤」均衡飲食</a:t>
            </a:r>
            <a:r>
              <a:rPr lang="en-US" altLang="zh-TW" sz="4000" b="1" dirty="0">
                <a:solidFill>
                  <a:srgbClr val="0000FF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_</a:t>
            </a:r>
            <a:r>
              <a:rPr lang="zh-TW" altLang="en-US" sz="4000" b="1" dirty="0">
                <a:solidFill>
                  <a:srgbClr val="0000FF"/>
                </a:solidFill>
                <a:latin typeface="華康POP1體注音" panose="02010600010101010101" pitchFamily="2" charset="-120"/>
                <a:ea typeface="華康POP1體注音" panose="02010600010101010101" pitchFamily="2" charset="-120"/>
              </a:rPr>
              <a:t>兒童篇</a:t>
            </a:r>
          </a:p>
        </p:txBody>
      </p:sp>
    </p:spTree>
    <p:extLst>
      <p:ext uri="{BB962C8B-B14F-4D97-AF65-F5344CB8AC3E}">
        <p14:creationId xmlns:p14="http://schemas.microsoft.com/office/powerpoint/2010/main" val="2190486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564</Words>
  <Application>Microsoft Office PowerPoint</Application>
  <PresentationFormat>寬螢幕</PresentationFormat>
  <Paragraphs>77</Paragraphs>
  <Slides>9</Slides>
  <Notes>3</Notes>
  <HiddenSlides>0</HiddenSlides>
  <MMClips>2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8" baseType="lpstr">
      <vt:lpstr>華康POP1體注音</vt:lpstr>
      <vt:lpstr>華康POP1體破音一</vt:lpstr>
      <vt:lpstr>華康POP1體破音二</vt:lpstr>
      <vt:lpstr>新細明體</vt:lpstr>
      <vt:lpstr>Arial</vt:lpstr>
      <vt:lpstr>Calibri</vt:lpstr>
      <vt:lpstr>Calibri Light</vt:lpstr>
      <vt:lpstr>Times New Roman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教學組專用電腦</dc:creator>
  <cp:lastModifiedBy>教學組專用電腦</cp:lastModifiedBy>
  <cp:revision>12</cp:revision>
  <dcterms:created xsi:type="dcterms:W3CDTF">2023-10-26T03:27:16Z</dcterms:created>
  <dcterms:modified xsi:type="dcterms:W3CDTF">2024-11-14T06:00:28Z</dcterms:modified>
</cp:coreProperties>
</file>