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02" r:id="rId3"/>
    <p:sldId id="257" r:id="rId4"/>
    <p:sldId id="258" r:id="rId5"/>
    <p:sldId id="259" r:id="rId6"/>
    <p:sldId id="268" r:id="rId7"/>
    <p:sldId id="269" r:id="rId8"/>
    <p:sldId id="270" r:id="rId9"/>
    <p:sldId id="276" r:id="rId10"/>
    <p:sldId id="277" r:id="rId11"/>
    <p:sldId id="278" r:id="rId12"/>
    <p:sldId id="284" r:id="rId13"/>
    <p:sldId id="285" r:id="rId14"/>
    <p:sldId id="286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303" r:id="rId23"/>
    <p:sldId id="304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58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CC03-F25A-464C-9DC6-F16D55526DA8}" type="datetimeFigureOut">
              <a:rPr lang="zh-TW" altLang="en-US" smtClean="0"/>
              <a:t>2024/5/31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E8C8E-AFD9-47BF-ACB0-40DE7E93E6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30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https://ocean.yaes.tyc.edu.tw/TaoyuanSea/game.html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E8C8E-AFD9-47BF-ACB0-40DE7E93E65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3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163" y="-63931"/>
            <a:ext cx="7556500" cy="422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rgbClr val="336699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 u="sng">
                <a:solidFill>
                  <a:srgbClr val="336699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428624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05384"/>
            <a:ext cx="4655820" cy="108585"/>
          </a:xfrm>
          <a:custGeom>
            <a:avLst/>
            <a:gdLst/>
            <a:ahLst/>
            <a:cxnLst/>
            <a:rect l="l" t="t" r="r" b="b"/>
            <a:pathLst>
              <a:path w="4655820" h="108584">
                <a:moveTo>
                  <a:pt x="4655566" y="0"/>
                </a:moveTo>
                <a:lnTo>
                  <a:pt x="0" y="0"/>
                </a:lnTo>
                <a:lnTo>
                  <a:pt x="0" y="108203"/>
                </a:lnTo>
                <a:lnTo>
                  <a:pt x="4655566" y="108203"/>
                </a:lnTo>
                <a:lnTo>
                  <a:pt x="465556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05384"/>
            <a:ext cx="7958455" cy="108585"/>
          </a:xfrm>
          <a:custGeom>
            <a:avLst/>
            <a:gdLst/>
            <a:ahLst/>
            <a:cxnLst/>
            <a:rect l="l" t="t" r="r" b="b"/>
            <a:pathLst>
              <a:path w="7958455" h="108584">
                <a:moveTo>
                  <a:pt x="0" y="108203"/>
                </a:moveTo>
                <a:lnTo>
                  <a:pt x="4655566" y="108203"/>
                </a:lnTo>
                <a:lnTo>
                  <a:pt x="4655566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  <a:path w="7958455" h="108584">
                <a:moveTo>
                  <a:pt x="0" y="0"/>
                </a:moveTo>
                <a:lnTo>
                  <a:pt x="7958328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8076" y="6813804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63" y="-63931"/>
            <a:ext cx="7556500" cy="425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Noto Sans Mono CJK HK"/>
                <a:cs typeface="Noto Sans Mono CJK H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28900" y="3232861"/>
            <a:ext cx="4886198" cy="1462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 u="sng">
                <a:solidFill>
                  <a:srgbClr val="336699"/>
                </a:solidFill>
                <a:latin typeface="UKIJ CJK"/>
                <a:cs typeface="UKIJ CJ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ishdb.sinica.edu.tw/seafoodguide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npeace.org/taiwan/update/17028/5%E5%80%8B%E6%B5%B7%E6%B4%8B%E5%8D%B1%E6%A9%9F%EF%BC%8C1%E5%80%8B%E6%8B%AF%E6%95%91%E6%A9%9F%E6%9C%83%EF%BC%9A%E6%B5%B7%E6%B4%8B%E3%80%81%E6%B0%A3%E5%80%99%E5%A6%82%E4%BD%95%E9%9B%99%E8%B4%8F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GMaEA8x6vk" TargetMode="External"/><Relationship Id="rId2" Type="http://schemas.openxmlformats.org/officeDocument/2006/relationships/hyperlink" Target="https://www.youtube.com/watch?v=U3_ogQpdXb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-VJh4D2MC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cts.com.tw/cts/general/201803/20180324191846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3hwYb-Ni8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c9fQlqD6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scratch.mit.edu/projects/324149226" TargetMode="External"/><Relationship Id="rId7" Type="http://schemas.openxmlformats.org/officeDocument/2006/relationships/hyperlink" Target="https://www.jigsawplanet.com/?rc=play&amp;pid=3334ba917c3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scratch.mit.edu/projects/418079666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2862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81037" y="2389441"/>
            <a:ext cx="7777480" cy="119380"/>
            <a:chOff x="681037" y="2389441"/>
            <a:chExt cx="7777480" cy="119380"/>
          </a:xfrm>
        </p:grpSpPr>
        <p:sp>
          <p:nvSpPr>
            <p:cNvPr id="4" name="object 4"/>
            <p:cNvSpPr/>
            <p:nvPr/>
          </p:nvSpPr>
          <p:spPr>
            <a:xfrm>
              <a:off x="685800" y="2394204"/>
              <a:ext cx="4803775" cy="109855"/>
            </a:xfrm>
            <a:custGeom>
              <a:avLst/>
              <a:gdLst/>
              <a:ahLst/>
              <a:cxnLst/>
              <a:rect l="l" t="t" r="r" b="b"/>
              <a:pathLst>
                <a:path w="4803775" h="109855">
                  <a:moveTo>
                    <a:pt x="4803394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4803394" y="109727"/>
                  </a:lnTo>
                  <a:lnTo>
                    <a:pt x="4803394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2394204"/>
              <a:ext cx="7772400" cy="109855"/>
            </a:xfrm>
            <a:custGeom>
              <a:avLst/>
              <a:gdLst/>
              <a:ahLst/>
              <a:cxnLst/>
              <a:rect l="l" t="t" r="r" b="b"/>
              <a:pathLst>
                <a:path w="7772400" h="109855">
                  <a:moveTo>
                    <a:pt x="0" y="109728"/>
                  </a:moveTo>
                  <a:lnTo>
                    <a:pt x="4803394" y="109728"/>
                  </a:lnTo>
                  <a:lnTo>
                    <a:pt x="4803394" y="0"/>
                  </a:lnTo>
                  <a:lnTo>
                    <a:pt x="0" y="0"/>
                  </a:lnTo>
                  <a:lnTo>
                    <a:pt x="0" y="109728"/>
                  </a:lnTo>
                  <a:close/>
                </a:path>
                <a:path w="7772400" h="109855">
                  <a:moveTo>
                    <a:pt x="0" y="0"/>
                  </a:moveTo>
                  <a:lnTo>
                    <a:pt x="7772400" y="0"/>
                  </a:lnTo>
                </a:path>
              </a:pathLst>
            </a:custGeom>
            <a:ln w="9525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7217" y="1739899"/>
            <a:ext cx="83781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 err="1"/>
              <a:t>世界海洋日-桃園市國民中小學海洋教育宣導</a:t>
            </a:r>
            <a:endParaRPr sz="280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3783" y="2781300"/>
            <a:ext cx="3226308" cy="2404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1140" y="6353047"/>
            <a:ext cx="1038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latin typeface="UKIJ CJK"/>
                <a:cs typeface="UKIJ CJK"/>
              </a:rPr>
              <a:t>圖：張麗君</a:t>
            </a:r>
            <a:endParaRPr sz="1600">
              <a:latin typeface="UKIJ CJK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5945530"/>
            <a:ext cx="368109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900"/>
              </a:lnSpc>
              <a:spcBef>
                <a:spcPts val="100"/>
              </a:spcBef>
            </a:pPr>
            <a:r>
              <a:rPr sz="1600" spc="-30" dirty="0">
                <a:latin typeface="UKIJ CJK"/>
                <a:cs typeface="UKIJ CJK"/>
              </a:rPr>
              <a:t>桃園市國民教育輔導團海洋教育議題小組桃園市海洋教育資源中心</a:t>
            </a:r>
            <a:endParaRPr sz="16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211681" y="6356096"/>
            <a:ext cx="585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國小中年級組第二名－東門國小 王弈橙(游雅心老師指導)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621792"/>
            <a:ext cx="3959352" cy="5707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164742" y="6384137"/>
            <a:ext cx="5855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國小中年級組第三名－同德國小 吳昱圻(黃汝珊老師指導)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79" y="627888"/>
            <a:ext cx="3960876" cy="5602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211681" y="6322872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國小低年級組第一名－蘆竹國小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960" y="6322872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陳定毅(林佳頴老師指導)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97991"/>
            <a:ext cx="7918704" cy="55976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320" dirty="0"/>
              <a:t>世</a:t>
            </a:r>
            <a:r>
              <a:rPr sz="2100" b="0" spc="-367" baseline="5952" dirty="0">
                <a:latin typeface="UKIJ CJK"/>
                <a:cs typeface="UKIJ CJK"/>
              </a:rPr>
              <a:t>李孟</a:t>
            </a:r>
            <a:r>
              <a:rPr sz="2600" spc="-2120" dirty="0"/>
              <a:t>界</a:t>
            </a:r>
            <a:r>
              <a:rPr sz="2100" b="0" spc="254" baseline="5952" dirty="0">
                <a:latin typeface="UKIJ CJK"/>
                <a:cs typeface="UKIJ CJK"/>
              </a:rPr>
              <a:t>娟 </a:t>
            </a:r>
            <a:r>
              <a:rPr sz="2600" spc="-15" dirty="0"/>
              <a:t>海洋日-</a:t>
            </a:r>
            <a:r>
              <a:rPr sz="2500" spc="-30" dirty="0"/>
              <a:t>桃園市國民中小學海洋教育分格漫畫宣導</a:t>
            </a:r>
            <a:endParaRPr sz="2500">
              <a:latin typeface="UKIJ CJK"/>
              <a:cs typeface="UKIJ CJ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1681" y="6317996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國小低年級組第二名－新埔國小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960" y="6317996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徐婕茵(許馨月老師指導)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90372"/>
            <a:ext cx="7918704" cy="547725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320" dirty="0"/>
              <a:t>世</a:t>
            </a:r>
            <a:r>
              <a:rPr sz="2100" b="0" spc="-367" baseline="5952" dirty="0">
                <a:latin typeface="UKIJ CJK"/>
                <a:cs typeface="UKIJ CJK"/>
              </a:rPr>
              <a:t>廖禹</a:t>
            </a:r>
            <a:r>
              <a:rPr sz="2600" spc="-2120" dirty="0"/>
              <a:t>界</a:t>
            </a:r>
            <a:r>
              <a:rPr sz="2100" b="0" spc="254" baseline="5952" dirty="0">
                <a:latin typeface="UKIJ CJK"/>
                <a:cs typeface="UKIJ CJK"/>
              </a:rPr>
              <a:t>成 </a:t>
            </a:r>
            <a:r>
              <a:rPr sz="2600" spc="-15" dirty="0"/>
              <a:t>海洋日-</a:t>
            </a:r>
            <a:r>
              <a:rPr sz="2500" spc="-30" dirty="0"/>
              <a:t>桃園市國民中小學海洋教育分格漫畫宣導</a:t>
            </a:r>
            <a:endParaRPr sz="2500">
              <a:latin typeface="UKIJ CJK"/>
              <a:cs typeface="UKIJ CJ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5541" y="6311900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國小低年級組第三名－忠貞國小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5177" y="6311900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羅婇妍(林怡珊老師指導)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816863"/>
            <a:ext cx="7918704" cy="54635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 err="1"/>
              <a:t>世界海洋日-</a:t>
            </a:r>
            <a:r>
              <a:rPr spc="-30" dirty="0" err="1"/>
              <a:t>桃園市國民中小學海洋教育宣導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3211448" y="3232861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sng" spc="-50" dirty="0">
                <a:uFill>
                  <a:solidFill>
                    <a:srgbClr val="000000"/>
                  </a:solidFill>
                </a:uFill>
                <a:latin typeface="UKIJ CJK"/>
                <a:cs typeface="UKIJ CJK"/>
                <a:hlinkClick r:id="rId2"/>
              </a:rPr>
              <a:t>海鮮指南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2151" y="4751070"/>
            <a:ext cx="2316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" dirty="0">
                <a:latin typeface="Noto Sans Mono CJK HK"/>
                <a:cs typeface="Noto Sans Mono CJK HK"/>
              </a:rPr>
              <a:t>臺灣海鮮選擇指南第六版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6902" y="4751070"/>
            <a:ext cx="18091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0" dirty="0">
                <a:latin typeface="Noto Serif CJK JP"/>
                <a:cs typeface="Noto Serif CJK JP"/>
              </a:rPr>
              <a:t>2023</a:t>
            </a:r>
            <a:r>
              <a:rPr sz="1600" b="1" spc="-10" dirty="0">
                <a:latin typeface="Noto Sans Mono CJK HK"/>
                <a:cs typeface="Noto Sans Mono CJK HK"/>
              </a:rPr>
              <a:t>年</a:t>
            </a:r>
            <a:r>
              <a:rPr sz="1600" b="1" spc="-200" dirty="0">
                <a:latin typeface="Noto Serif CJK JP"/>
                <a:cs typeface="Noto Serif CJK JP"/>
              </a:rPr>
              <a:t>04</a:t>
            </a:r>
            <a:r>
              <a:rPr sz="1600" b="1" spc="-25" dirty="0">
                <a:latin typeface="Noto Sans Mono CJK HK"/>
                <a:cs typeface="Noto Sans Mono CJK HK"/>
              </a:rPr>
              <a:t>月</a:t>
            </a:r>
            <a:r>
              <a:rPr sz="1600" b="1" spc="-204" dirty="0">
                <a:latin typeface="Noto Serif CJK JP"/>
                <a:cs typeface="Noto Serif CJK JP"/>
              </a:rPr>
              <a:t>22</a:t>
            </a:r>
            <a:r>
              <a:rPr sz="1600" b="1" spc="-35" dirty="0">
                <a:latin typeface="Noto Sans Mono CJK HK"/>
                <a:cs typeface="Noto Sans Mono CJK HK"/>
              </a:rPr>
              <a:t>日修訂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350007"/>
            <a:ext cx="3313429" cy="7105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UKIJ CJK"/>
                <a:cs typeface="UKIJ CJK"/>
              </a:rPr>
              <a:t>海洋教育議題</a:t>
            </a:r>
            <a:endParaRPr sz="40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-63931"/>
            <a:ext cx="75565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 err="1">
                <a:latin typeface="Noto Sans Mono CJK HK"/>
                <a:cs typeface="Noto Sans Mono CJK HK"/>
              </a:rPr>
              <a:t>世界海洋日-</a:t>
            </a:r>
            <a:r>
              <a:rPr sz="2500" b="1" spc="-30" dirty="0" err="1">
                <a:latin typeface="Noto Sans Mono CJK HK"/>
                <a:cs typeface="Noto Sans Mono CJK HK"/>
              </a:rPr>
              <a:t>桃園市國民中小學海洋教育宣導</a:t>
            </a:r>
            <a:endParaRPr sz="2500" dirty="0">
              <a:latin typeface="Noto Sans Mono CJK HK"/>
              <a:cs typeface="Noto Sans Mono CJK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6533" y="2920364"/>
            <a:ext cx="6120765" cy="19519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u="heavy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Times New Roman"/>
                <a:cs typeface="Times New Roman"/>
                <a:hlinkClick r:id="rId2"/>
              </a:rPr>
              <a:t>5</a:t>
            </a:r>
            <a:r>
              <a:rPr sz="4000" b="1" u="heavy" spc="-8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4000" b="1" u="heavy" spc="-4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2"/>
              </a:rPr>
              <a:t>個海洋危機，</a:t>
            </a:r>
            <a:r>
              <a:rPr sz="4000" b="1" u="heavy" spc="-1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Times New Roman"/>
                <a:cs typeface="Times New Roman"/>
                <a:hlinkClick r:id="rId2"/>
              </a:rPr>
              <a:t>1</a:t>
            </a:r>
            <a:r>
              <a:rPr sz="4000" b="1" u="heavy" spc="-4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2"/>
              </a:rPr>
              <a:t>個拯救機</a:t>
            </a:r>
            <a:r>
              <a:rPr sz="4000" b="1" u="heavy" spc="100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2"/>
              </a:rPr>
              <a:t>                 </a:t>
            </a:r>
            <a:r>
              <a:rPr sz="4000" b="1" u="heavy" spc="-4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2"/>
              </a:rPr>
              <a:t>會：海洋、氣候如何雙贏？</a:t>
            </a:r>
            <a:endParaRPr sz="4000">
              <a:latin typeface="Noto Sans CJK HK"/>
              <a:cs typeface="Noto Sans CJK HK"/>
            </a:endParaRPr>
          </a:p>
          <a:p>
            <a:pPr marL="589280">
              <a:lnSpc>
                <a:spcPct val="100000"/>
              </a:lnSpc>
              <a:spcBef>
                <a:spcPts val="2690"/>
              </a:spcBef>
            </a:pPr>
            <a:r>
              <a:rPr sz="2400" spc="-40" dirty="0">
                <a:solidFill>
                  <a:srgbClr val="888A92"/>
                </a:solidFill>
                <a:latin typeface="UKIJ CJK"/>
                <a:cs typeface="UKIJ CJK"/>
              </a:rPr>
              <a:t>作者： </a:t>
            </a:r>
            <a:r>
              <a:rPr sz="2400" dirty="0">
                <a:solidFill>
                  <a:srgbClr val="888A92"/>
                </a:solidFill>
                <a:latin typeface="Carlito"/>
                <a:cs typeface="Carlito"/>
              </a:rPr>
              <a:t>Greenpeace</a:t>
            </a:r>
            <a:r>
              <a:rPr sz="2400" spc="-55" dirty="0">
                <a:solidFill>
                  <a:srgbClr val="888A92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888A92"/>
                </a:solidFill>
                <a:latin typeface="UKIJ CJK"/>
                <a:cs typeface="UKIJ CJK"/>
              </a:rPr>
              <a:t>綠色和平</a:t>
            </a:r>
            <a:endParaRPr sz="2400">
              <a:latin typeface="UKIJ CJK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1898904"/>
            <a:ext cx="3313429" cy="711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4000" spc="-45" dirty="0">
                <a:latin typeface="UKIJ CJK"/>
                <a:cs typeface="UKIJ CJK"/>
              </a:rPr>
              <a:t>海洋教育議題</a:t>
            </a:r>
            <a:endParaRPr sz="40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-63931"/>
            <a:ext cx="75565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 err="1">
                <a:latin typeface="Noto Sans Mono CJK HK"/>
                <a:cs typeface="Noto Sans Mono CJK HK"/>
              </a:rPr>
              <a:t>世界海洋日-</a:t>
            </a:r>
            <a:r>
              <a:rPr sz="2500" b="1" spc="-30" dirty="0" err="1">
                <a:latin typeface="Noto Sans Mono CJK HK"/>
                <a:cs typeface="Noto Sans Mono CJK HK"/>
              </a:rPr>
              <a:t>桃園市國民中小學海洋教育宣導</a:t>
            </a:r>
            <a:endParaRPr sz="2500" dirty="0">
              <a:latin typeface="Noto Sans Mono CJK HK"/>
              <a:cs typeface="Noto Sans Mono CJK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59" y="2350007"/>
            <a:ext cx="3313429" cy="7105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UKIJ CJK"/>
                <a:cs typeface="UKIJ CJK"/>
              </a:rPr>
              <a:t>海洋教育議題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9522" y="3226765"/>
            <a:ext cx="5300980" cy="2992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93775" marR="1450975">
              <a:lnSpc>
                <a:spcPct val="100000"/>
              </a:lnSpc>
              <a:spcBef>
                <a:spcPts val="105"/>
              </a:spcBef>
            </a:pPr>
            <a:r>
              <a:rPr sz="3200" b="1" u="heavy" spc="-2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Roboto"/>
                <a:cs typeface="Roboto"/>
                <a:hlinkClick r:id="rId2"/>
              </a:rPr>
              <a:t>Hi</a:t>
            </a:r>
            <a:r>
              <a:rPr sz="3200" b="1" u="heavy" spc="-2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2"/>
              </a:rPr>
              <a:t>海，你好嗎？</a:t>
            </a:r>
            <a:r>
              <a:rPr sz="3200" b="1" u="heavy" spc="-1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2"/>
              </a:rPr>
              <a:t>海廢行動計畫篇</a:t>
            </a:r>
            <a:endParaRPr sz="32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600" spc="-25" dirty="0">
                <a:latin typeface="UKIJ CJK"/>
                <a:cs typeface="UKIJ CJK"/>
              </a:rPr>
              <a:t>引自海洋保育署</a:t>
            </a:r>
            <a:r>
              <a:rPr sz="1600" spc="-20" dirty="0">
                <a:latin typeface="Verdana"/>
                <a:cs typeface="Verdana"/>
              </a:rPr>
              <a:t>OCA</a:t>
            </a:r>
            <a:r>
              <a:rPr sz="1600" spc="-30" dirty="0">
                <a:latin typeface="UKIJ CJK"/>
                <a:cs typeface="UKIJ CJK"/>
              </a:rPr>
              <a:t>上傳於</a:t>
            </a:r>
            <a:r>
              <a:rPr sz="1600" dirty="0">
                <a:latin typeface="Verdana"/>
                <a:cs typeface="Verdana"/>
              </a:rPr>
              <a:t>youtube</a:t>
            </a:r>
            <a:r>
              <a:rPr sz="1600" spc="170" dirty="0">
                <a:latin typeface="Verdana"/>
                <a:cs typeface="Verdana"/>
              </a:rPr>
              <a:t> </a:t>
            </a:r>
            <a:r>
              <a:rPr sz="1600" spc="-25" dirty="0">
                <a:latin typeface="UKIJ CJK"/>
                <a:cs typeface="UKIJ CJK"/>
              </a:rPr>
              <a:t>之節目</a:t>
            </a:r>
            <a:r>
              <a:rPr sz="1600" spc="-10" dirty="0">
                <a:latin typeface="Verdana"/>
                <a:cs typeface="Verdana"/>
              </a:rPr>
              <a:t>(5</a:t>
            </a:r>
            <a:r>
              <a:rPr sz="1600" spc="-25" dirty="0">
                <a:latin typeface="UKIJ CJK"/>
                <a:cs typeface="UKIJ CJK"/>
              </a:rPr>
              <a:t>分鐘</a:t>
            </a:r>
            <a:r>
              <a:rPr sz="1600" spc="-50" dirty="0"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>
              <a:latin typeface="Verdana"/>
              <a:cs typeface="Verdana"/>
            </a:endParaRPr>
          </a:p>
          <a:p>
            <a:pPr marL="933450" marR="5080">
              <a:lnSpc>
                <a:spcPct val="100000"/>
              </a:lnSpc>
            </a:pPr>
            <a:r>
              <a:rPr sz="2800" b="1" u="heavy" spc="-4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3"/>
              </a:rPr>
              <a:t>淨灘！撿＋減垃圾 才能重現</a:t>
            </a:r>
            <a:r>
              <a:rPr sz="2800" b="1" u="heavy" spc="700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3"/>
              </a:rPr>
              <a:t>                </a:t>
            </a:r>
            <a:r>
              <a:rPr sz="2800" b="1" u="heavy" spc="-4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Noto Sans CJK HK"/>
                <a:cs typeface="Noto Sans CJK HK"/>
                <a:hlinkClick r:id="rId3"/>
              </a:rPr>
              <a:t>美麗海灘</a:t>
            </a:r>
            <a:endParaRPr sz="2800">
              <a:latin typeface="Noto Sans CJK HK"/>
              <a:cs typeface="Noto Sans CJK HK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600" spc="-25" dirty="0">
                <a:latin typeface="UKIJ CJK"/>
                <a:cs typeface="UKIJ CJK"/>
              </a:rPr>
              <a:t>引自</a:t>
            </a:r>
            <a:r>
              <a:rPr sz="1600" spc="-10" dirty="0">
                <a:solidFill>
                  <a:srgbClr val="0E0E0E"/>
                </a:solidFill>
                <a:latin typeface="Roboto"/>
                <a:cs typeface="Roboto"/>
              </a:rPr>
              <a:t>FNG</a:t>
            </a:r>
            <a:r>
              <a:rPr sz="1600" spc="-25" dirty="0">
                <a:solidFill>
                  <a:srgbClr val="0E0E0E"/>
                </a:solidFill>
                <a:latin typeface="UKIJ CJK"/>
                <a:cs typeface="UKIJ CJK"/>
              </a:rPr>
              <a:t>世代設計</a:t>
            </a:r>
            <a:r>
              <a:rPr sz="1600" spc="-30" dirty="0">
                <a:latin typeface="UKIJ CJK"/>
                <a:cs typeface="UKIJ CJK"/>
              </a:rPr>
              <a:t>上傳於</a:t>
            </a:r>
            <a:r>
              <a:rPr sz="1600" dirty="0">
                <a:latin typeface="Verdana"/>
                <a:cs typeface="Verdana"/>
              </a:rPr>
              <a:t>youtube</a:t>
            </a:r>
            <a:r>
              <a:rPr sz="1600" spc="140" dirty="0">
                <a:latin typeface="Verdana"/>
                <a:cs typeface="Verdana"/>
              </a:rPr>
              <a:t> </a:t>
            </a:r>
            <a:r>
              <a:rPr sz="1600" spc="-25" dirty="0">
                <a:latin typeface="UKIJ CJK"/>
                <a:cs typeface="UKIJ CJK"/>
              </a:rPr>
              <a:t>之節目</a:t>
            </a:r>
            <a:r>
              <a:rPr sz="1600" spc="-10" dirty="0">
                <a:latin typeface="Verdana"/>
                <a:cs typeface="Verdana"/>
              </a:rPr>
              <a:t>(6</a:t>
            </a:r>
            <a:r>
              <a:rPr sz="1600" spc="-25" dirty="0">
                <a:latin typeface="UKIJ CJK"/>
                <a:cs typeface="UKIJ CJK"/>
              </a:rPr>
              <a:t>分鐘</a:t>
            </a:r>
            <a:r>
              <a:rPr sz="1600" spc="-50" dirty="0"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 err="1"/>
              <a:t>世界海洋日-</a:t>
            </a:r>
            <a:r>
              <a:rPr spc="-30" dirty="0" err="1"/>
              <a:t>桃園市國民中小學海洋教育宣導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044" y="3232861"/>
            <a:ext cx="5507355" cy="1461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95"/>
              </a:spcBef>
            </a:pPr>
            <a:r>
              <a:rPr sz="4000" u="sng" spc="-50" dirty="0">
                <a:uFill>
                  <a:solidFill>
                    <a:srgbClr val="000000"/>
                  </a:solidFill>
                </a:uFill>
                <a:latin typeface="UKIJ CJK"/>
                <a:cs typeface="UKIJ CJK"/>
                <a:hlinkClick r:id="rId2"/>
              </a:rPr>
              <a:t>認識離岸流</a:t>
            </a:r>
            <a:endParaRPr sz="40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4345"/>
              </a:spcBef>
            </a:pPr>
            <a:r>
              <a:rPr sz="1800" dirty="0">
                <a:latin typeface="UKIJ CJK"/>
                <a:cs typeface="UKIJ CJK"/>
              </a:rPr>
              <a:t>引自臺灣海洋教育中心上傳於</a:t>
            </a:r>
            <a:r>
              <a:rPr sz="1800" dirty="0">
                <a:latin typeface="Verdana"/>
                <a:cs typeface="Verdana"/>
              </a:rPr>
              <a:t>youtube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dirty="0">
                <a:latin typeface="UKIJ CJK"/>
                <a:cs typeface="UKIJ CJK"/>
              </a:rPr>
              <a:t>之節目</a:t>
            </a:r>
            <a:r>
              <a:rPr sz="1800" spc="-20" dirty="0">
                <a:latin typeface="Verdana"/>
                <a:cs typeface="Verdana"/>
              </a:rPr>
              <a:t>(7</a:t>
            </a:r>
            <a:r>
              <a:rPr sz="1800" dirty="0">
                <a:latin typeface="UKIJ CJK"/>
                <a:cs typeface="UKIJ CJK"/>
              </a:rPr>
              <a:t>分鐘</a:t>
            </a:r>
            <a:r>
              <a:rPr sz="1800" spc="-5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2350007"/>
            <a:ext cx="3313429" cy="7105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UKIJ CJK"/>
                <a:cs typeface="UKIJ CJK"/>
              </a:rPr>
              <a:t>海洋教育議題</a:t>
            </a:r>
            <a:endParaRPr sz="40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 err="1"/>
              <a:t>世界海洋日-</a:t>
            </a:r>
            <a:r>
              <a:rPr spc="-30" dirty="0" err="1"/>
              <a:t>桃園市國民中小學海洋教育宣導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044" y="3232861"/>
            <a:ext cx="3737610" cy="1462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95"/>
              </a:spcBef>
            </a:pPr>
            <a:r>
              <a:rPr sz="4000" u="sng" spc="-45" dirty="0">
                <a:uFill>
                  <a:solidFill>
                    <a:srgbClr val="000000"/>
                  </a:solidFill>
                </a:uFill>
                <a:latin typeface="UKIJ CJK"/>
                <a:cs typeface="UKIJ CJK"/>
                <a:hlinkClick r:id="rId2"/>
              </a:rPr>
              <a:t>太平洋垃圾帶</a:t>
            </a:r>
            <a:endParaRPr sz="40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4355"/>
              </a:spcBef>
            </a:pPr>
            <a:r>
              <a:rPr sz="1800" spc="-10" dirty="0">
                <a:latin typeface="Verdana"/>
                <a:cs typeface="Verdana"/>
              </a:rPr>
              <a:t>(</a:t>
            </a:r>
            <a:r>
              <a:rPr sz="1800" dirty="0">
                <a:latin typeface="UKIJ CJK"/>
                <a:cs typeface="UKIJ CJK"/>
              </a:rPr>
              <a:t>引自華視新聞網</a:t>
            </a:r>
            <a:r>
              <a:rPr sz="1800" dirty="0">
                <a:latin typeface="Verdana"/>
                <a:cs typeface="Verdana"/>
              </a:rPr>
              <a:t>youtube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1</a:t>
            </a:r>
            <a:r>
              <a:rPr sz="1800" dirty="0">
                <a:latin typeface="UKIJ CJK"/>
                <a:cs typeface="UKIJ CJK"/>
              </a:rPr>
              <a:t>分</a:t>
            </a:r>
            <a:r>
              <a:rPr sz="1800" spc="-25" dirty="0">
                <a:latin typeface="Verdana"/>
                <a:cs typeface="Verdana"/>
              </a:rPr>
              <a:t>27</a:t>
            </a:r>
            <a:r>
              <a:rPr sz="1800" dirty="0">
                <a:latin typeface="UKIJ CJK"/>
                <a:cs typeface="UKIJ CJK"/>
              </a:rPr>
              <a:t>秒</a:t>
            </a:r>
            <a:r>
              <a:rPr sz="1800" spc="-5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2350007"/>
            <a:ext cx="3313429" cy="7105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UKIJ CJK"/>
                <a:cs typeface="UKIJ CJK"/>
              </a:rPr>
              <a:t>海洋教育議題</a:t>
            </a:r>
            <a:endParaRPr sz="40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0FC6B6-62CF-48AA-BAFA-8D16DA7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6197CFA-5532-4861-B8D7-F9DB6EB61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1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-63626"/>
            <a:ext cx="75552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 err="1">
                <a:latin typeface="Noto Sans Mono CJK HK"/>
                <a:cs typeface="Noto Sans Mono CJK HK"/>
              </a:rPr>
              <a:t>世界海洋日-</a:t>
            </a:r>
            <a:r>
              <a:rPr sz="2500" b="1" spc="-30" dirty="0" err="1">
                <a:latin typeface="Noto Sans Mono CJK HK"/>
                <a:cs typeface="Noto Sans Mono CJK HK"/>
              </a:rPr>
              <a:t>桃園市國民中小學海洋教育宣導</a:t>
            </a:r>
            <a:endParaRPr sz="2500" dirty="0">
              <a:latin typeface="Noto Sans Mono CJK HK"/>
              <a:cs typeface="Noto Sans Mono CJK H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3421" y="3578478"/>
            <a:ext cx="5582920" cy="1377950"/>
          </a:xfrm>
          <a:custGeom>
            <a:avLst/>
            <a:gdLst/>
            <a:ahLst/>
            <a:cxnLst/>
            <a:rect l="l" t="t" r="r" b="b"/>
            <a:pathLst>
              <a:path w="5582920" h="1377950">
                <a:moveTo>
                  <a:pt x="5131308" y="701040"/>
                </a:moveTo>
                <a:lnTo>
                  <a:pt x="4623816" y="701040"/>
                </a:lnTo>
                <a:lnTo>
                  <a:pt x="4059936" y="701040"/>
                </a:lnTo>
                <a:lnTo>
                  <a:pt x="0" y="701040"/>
                </a:lnTo>
                <a:lnTo>
                  <a:pt x="0" y="1377696"/>
                </a:lnTo>
                <a:lnTo>
                  <a:pt x="4059936" y="1377696"/>
                </a:lnTo>
                <a:lnTo>
                  <a:pt x="4623816" y="1377696"/>
                </a:lnTo>
                <a:lnTo>
                  <a:pt x="5131308" y="1377696"/>
                </a:lnTo>
                <a:lnTo>
                  <a:pt x="5131308" y="701040"/>
                </a:lnTo>
                <a:close/>
              </a:path>
              <a:path w="5582920" h="1377950">
                <a:moveTo>
                  <a:pt x="5582412" y="0"/>
                </a:moveTo>
                <a:lnTo>
                  <a:pt x="0" y="0"/>
                </a:lnTo>
                <a:lnTo>
                  <a:pt x="0" y="676656"/>
                </a:lnTo>
                <a:lnTo>
                  <a:pt x="5582412" y="676656"/>
                </a:lnTo>
                <a:lnTo>
                  <a:pt x="5582412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0975" y="3527047"/>
            <a:ext cx="5608320" cy="142748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4000" u="heavy" spc="-45" dirty="0">
                <a:uFill>
                  <a:solidFill>
                    <a:srgbClr val="000000"/>
                  </a:solidFill>
                </a:uFill>
                <a:latin typeface="UKIJ CJK"/>
                <a:cs typeface="UKIJ CJK"/>
                <a:hlinkClick r:id="rId2"/>
              </a:rPr>
              <a:t>福爾摩沙守護者：海洋篇</a:t>
            </a:r>
            <a:endParaRPr sz="4000">
              <a:latin typeface="UKIJ CJK"/>
              <a:cs typeface="UKIJ CJ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4000" u="heavy" spc="-45" dirty="0">
                <a:uFill>
                  <a:solidFill>
                    <a:srgbClr val="000000"/>
                  </a:solidFill>
                </a:uFill>
                <a:latin typeface="UKIJ CJK"/>
                <a:cs typeface="UKIJ CJK"/>
                <a:hlinkClick r:id="rId2"/>
              </a:rPr>
              <a:t>《聚焦全世界》第</a:t>
            </a:r>
            <a:r>
              <a:rPr sz="40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49</a:t>
            </a:r>
            <a:r>
              <a:rPr sz="4000" u="heavy" spc="-50" dirty="0">
                <a:uFill>
                  <a:solidFill>
                    <a:srgbClr val="000000"/>
                  </a:solidFill>
                </a:uFill>
                <a:latin typeface="UKIJ CJK"/>
                <a:cs typeface="UKIJ CJK"/>
                <a:hlinkClick r:id="rId2"/>
              </a:rPr>
              <a:t>期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6757" y="5646826"/>
            <a:ext cx="3882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(</a:t>
            </a:r>
            <a:r>
              <a:rPr sz="1800" spc="-10" dirty="0">
                <a:latin typeface="UKIJ CJK"/>
                <a:cs typeface="UKIJ CJK"/>
              </a:rPr>
              <a:t>引自東森新聞網</a:t>
            </a:r>
            <a:r>
              <a:rPr sz="1800" dirty="0">
                <a:latin typeface="Verdana"/>
                <a:cs typeface="Verdana"/>
              </a:rPr>
              <a:t>youtube</a:t>
            </a:r>
            <a:r>
              <a:rPr sz="1800" spc="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53</a:t>
            </a:r>
            <a:r>
              <a:rPr sz="1800" spc="-10" dirty="0">
                <a:latin typeface="UKIJ CJK"/>
                <a:cs typeface="UKIJ CJK"/>
              </a:rPr>
              <a:t>分</a:t>
            </a:r>
            <a:r>
              <a:rPr sz="1800" spc="-30" dirty="0">
                <a:latin typeface="Verdana"/>
                <a:cs typeface="Verdana"/>
              </a:rPr>
              <a:t>39</a:t>
            </a:r>
            <a:r>
              <a:rPr sz="1800" spc="-10" dirty="0">
                <a:latin typeface="UKIJ CJK"/>
                <a:cs typeface="UKIJ CJK"/>
              </a:rPr>
              <a:t>秒</a:t>
            </a:r>
            <a:r>
              <a:rPr sz="1800" spc="-5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350007"/>
            <a:ext cx="3313429" cy="7073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UKIJ CJK"/>
                <a:cs typeface="UKIJ CJK"/>
              </a:rPr>
              <a:t>海洋教育議題</a:t>
            </a:r>
            <a:endParaRPr sz="40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-63626"/>
            <a:ext cx="75552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 err="1">
                <a:latin typeface="Noto Sans Mono CJK HK"/>
                <a:cs typeface="Noto Sans Mono CJK HK"/>
              </a:rPr>
              <a:t>世界海洋日-</a:t>
            </a:r>
            <a:r>
              <a:rPr sz="2500" b="1" spc="-30" dirty="0" err="1">
                <a:latin typeface="Noto Sans Mono CJK HK"/>
                <a:cs typeface="Noto Sans Mono CJK HK"/>
              </a:rPr>
              <a:t>桃園市國民中小學海洋教育宣導</a:t>
            </a:r>
            <a:endParaRPr sz="2500" dirty="0">
              <a:latin typeface="Noto Sans Mono CJK HK"/>
              <a:cs typeface="Noto Sans Mono CJK H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3421" y="3578478"/>
            <a:ext cx="5087620" cy="67691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r>
              <a:rPr sz="4000" u="heavy" spc="-45" dirty="0">
                <a:solidFill>
                  <a:srgbClr val="336699"/>
                </a:solidFill>
                <a:uFill>
                  <a:solidFill>
                    <a:srgbClr val="336699"/>
                  </a:solidFill>
                </a:uFill>
                <a:latin typeface="UKIJ CJK"/>
                <a:cs typeface="UKIJ CJK"/>
                <a:hlinkClick r:id="rId2"/>
              </a:rPr>
              <a:t>【守護海洋】無魚之家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065" y="1216228"/>
            <a:ext cx="2055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0" dirty="0">
                <a:latin typeface="UKIJ CJK"/>
                <a:cs typeface="UKIJ CJK"/>
              </a:rPr>
              <a:t>相關補充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0357" y="4946650"/>
            <a:ext cx="41294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(</a:t>
            </a:r>
            <a:r>
              <a:rPr sz="1800" spc="30" dirty="0">
                <a:latin typeface="UKIJ CJK"/>
                <a:cs typeface="UKIJ CJK"/>
              </a:rPr>
              <a:t>引自綠色和平 臺灣 </a:t>
            </a:r>
            <a:r>
              <a:rPr sz="1800" dirty="0">
                <a:latin typeface="Verdana"/>
                <a:cs typeface="Verdana"/>
              </a:rPr>
              <a:t>youtube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2</a:t>
            </a:r>
            <a:r>
              <a:rPr sz="1800" dirty="0">
                <a:latin typeface="UKIJ CJK"/>
                <a:cs typeface="UKIJ CJK"/>
              </a:rPr>
              <a:t>分</a:t>
            </a:r>
            <a:r>
              <a:rPr sz="1800" spc="-25" dirty="0">
                <a:latin typeface="Verdana"/>
                <a:cs typeface="Verdana"/>
              </a:rPr>
              <a:t>24</a:t>
            </a:r>
            <a:r>
              <a:rPr sz="1800" dirty="0">
                <a:latin typeface="UKIJ CJK"/>
                <a:cs typeface="UKIJ CJK"/>
              </a:rPr>
              <a:t>秒</a:t>
            </a:r>
            <a:r>
              <a:rPr sz="1800" spc="-50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2350007"/>
            <a:ext cx="3313429" cy="7073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4000" spc="-50" dirty="0">
                <a:latin typeface="UKIJ CJK"/>
                <a:cs typeface="UKIJ CJK"/>
              </a:rPr>
              <a:t>海洋教育議題</a:t>
            </a:r>
            <a:endParaRPr sz="4000" dirty="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7554D7E-CE0C-4127-B690-30AF07E2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73024"/>
            <a:ext cx="9144000" cy="571195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2162" y="-63931"/>
            <a:ext cx="910183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 err="1"/>
              <a:t>世界海洋日-桃園市國民中小學海洋教育宣導</a:t>
            </a:r>
            <a:endParaRPr sz="26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905000"/>
            <a:ext cx="7983980" cy="2733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8800" b="1" spc="-50" dirty="0">
                <a:solidFill>
                  <a:srgbClr val="0070C0"/>
                </a:solidFill>
                <a:latin typeface="UKIJ CJK"/>
              </a:rPr>
              <a:t>讓我們一起</a:t>
            </a:r>
            <a:endParaRPr lang="en-US" altLang="zh-TW" sz="8800" b="1" spc="-50" dirty="0">
              <a:solidFill>
                <a:srgbClr val="0070C0"/>
              </a:solidFill>
              <a:latin typeface="UKIJ CJK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z="8800" b="1" spc="-50" dirty="0">
                <a:solidFill>
                  <a:srgbClr val="0070C0"/>
                </a:solidFill>
                <a:latin typeface="UKIJ CJK"/>
              </a:rPr>
              <a:t>守護海洋吧！</a:t>
            </a:r>
            <a:endParaRPr sz="8800" b="1" spc="-50" dirty="0">
              <a:solidFill>
                <a:srgbClr val="0070C0"/>
              </a:solidFill>
              <a:latin typeface="UKIJ CJ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2162" y="-63931"/>
            <a:ext cx="910183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 err="1"/>
              <a:t>世界海洋日-桃園市國民中小學海洋教育宣導</a:t>
            </a:r>
            <a:r>
              <a:rPr lang="zh-TW" altLang="en-US" sz="2600" spc="-5" dirty="0"/>
              <a:t>小遊戲</a:t>
            </a:r>
            <a:endParaRPr sz="2600" spc="-5" dirty="0"/>
          </a:p>
        </p:txBody>
      </p:sp>
      <p:pic>
        <p:nvPicPr>
          <p:cNvPr id="5" name="圖片 4">
            <a:hlinkClick r:id="rId3"/>
            <a:extLst>
              <a:ext uri="{FF2B5EF4-FFF2-40B4-BE49-F238E27FC236}">
                <a16:creationId xmlns:a16="http://schemas.microsoft.com/office/drawing/2014/main" id="{F3212379-E071-45F7-BF18-779E497A4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3276599" cy="2696142"/>
          </a:xfrm>
          <a:prstGeom prst="rect">
            <a:avLst/>
          </a:prstGeom>
        </p:spPr>
      </p:pic>
      <p:pic>
        <p:nvPicPr>
          <p:cNvPr id="6" name="圖片 5">
            <a:hlinkClick r:id="rId5"/>
            <a:extLst>
              <a:ext uri="{FF2B5EF4-FFF2-40B4-BE49-F238E27FC236}">
                <a16:creationId xmlns:a16="http://schemas.microsoft.com/office/drawing/2014/main" id="{458F3368-1BAB-43EA-AE6C-BEF848F42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990600"/>
            <a:ext cx="3276599" cy="2702237"/>
          </a:xfrm>
          <a:prstGeom prst="rect">
            <a:avLst/>
          </a:prstGeom>
        </p:spPr>
      </p:pic>
      <p:pic>
        <p:nvPicPr>
          <p:cNvPr id="7" name="圖片 6">
            <a:hlinkClick r:id="rId7"/>
            <a:extLst>
              <a:ext uri="{FF2B5EF4-FFF2-40B4-BE49-F238E27FC236}">
                <a16:creationId xmlns:a16="http://schemas.microsoft.com/office/drawing/2014/main" id="{69D76DEC-B9F5-486F-B584-DFC24A82A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956" y="3810000"/>
            <a:ext cx="3491774" cy="28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" y="-60883"/>
            <a:ext cx="23399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/>
              <a:t>世界海洋日宣導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79831" y="765048"/>
            <a:ext cx="4175760" cy="7118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4000" spc="-50" dirty="0">
                <a:latin typeface="UKIJ CJK"/>
                <a:cs typeface="UKIJ CJK"/>
              </a:rPr>
              <a:t>桃園市海洋宣言</a:t>
            </a:r>
            <a:endParaRPr sz="40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752" y="2404871"/>
            <a:ext cx="8915248" cy="3831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UKIJ CJK"/>
                <a:cs typeface="UKIJ CJK"/>
              </a:rPr>
              <a:t>海洋孕育生命，人類依賴海洋，</a:t>
            </a:r>
            <a:r>
              <a:rPr sz="2800" spc="-15" dirty="0">
                <a:solidFill>
                  <a:srgbClr val="0070C0"/>
                </a:solidFill>
                <a:highlight>
                  <a:srgbClr val="FFFF00"/>
                </a:highlight>
                <a:latin typeface="UKIJ CJK"/>
                <a:cs typeface="UKIJ CJK"/>
              </a:rPr>
              <a:t>守護海洋，由我做起</a:t>
            </a:r>
            <a:r>
              <a:rPr sz="2800" spc="-15" dirty="0">
                <a:latin typeface="UKIJ CJK"/>
                <a:cs typeface="UKIJ CJK"/>
              </a:rPr>
              <a:t>：</a:t>
            </a:r>
            <a:endParaRPr sz="2800" dirty="0">
              <a:latin typeface="UKIJ CJK"/>
              <a:cs typeface="UKIJ CJK"/>
            </a:endParaRPr>
          </a:p>
          <a:p>
            <a:pPr marL="354965" indent="-342265">
              <a:lnSpc>
                <a:spcPct val="100000"/>
              </a:lnSpc>
              <a:spcBef>
                <a:spcPts val="2885"/>
              </a:spcBef>
              <a:buFont typeface="Verdana"/>
              <a:buAutoNum type="arabicPeriod"/>
              <a:tabLst>
                <a:tab pos="354965" algn="l"/>
              </a:tabLst>
            </a:pPr>
            <a:r>
              <a:rPr sz="2800" spc="-5" dirty="0">
                <a:latin typeface="UKIJ CJK"/>
                <a:cs typeface="UKIJ CJK"/>
              </a:rPr>
              <a:t>不買不吃「避免食用魚種」，永續海洋生命。</a:t>
            </a:r>
            <a:endParaRPr sz="2800" dirty="0">
              <a:latin typeface="UKIJ CJK"/>
              <a:cs typeface="UKIJ CJK"/>
            </a:endParaRPr>
          </a:p>
          <a:p>
            <a:pPr marL="354965" indent="-342265">
              <a:lnSpc>
                <a:spcPct val="100000"/>
              </a:lnSpc>
              <a:buFont typeface="Verdana"/>
              <a:buAutoNum type="arabicPeriod"/>
              <a:tabLst>
                <a:tab pos="354965" algn="l"/>
              </a:tabLst>
            </a:pPr>
            <a:r>
              <a:rPr sz="2800" spc="-5" dirty="0">
                <a:latin typeface="UKIJ CJK"/>
                <a:cs typeface="UKIJ CJK"/>
              </a:rPr>
              <a:t>不撿拾貝殼，愛護海洋生命，尊重海洋生態。</a:t>
            </a:r>
            <a:endParaRPr sz="2800" dirty="0">
              <a:latin typeface="UKIJ CJK"/>
              <a:cs typeface="UKIJ CJK"/>
            </a:endParaRPr>
          </a:p>
          <a:p>
            <a:pPr marL="355600" indent="-342900">
              <a:lnSpc>
                <a:spcPct val="100000"/>
              </a:lnSpc>
              <a:buFont typeface="Verdana"/>
              <a:buAutoNum type="arabicPeriod"/>
              <a:tabLst>
                <a:tab pos="355600" algn="l"/>
              </a:tabLst>
            </a:pPr>
            <a:r>
              <a:rPr sz="2800" spc="-15" dirty="0">
                <a:latin typeface="UKIJ CJK"/>
                <a:cs typeface="UKIJ CJK"/>
              </a:rPr>
              <a:t>不用塑膠袋，買早餐自備器具，減少海洋垃圾。</a:t>
            </a:r>
            <a:endParaRPr sz="2800" dirty="0">
              <a:latin typeface="UKIJ CJK"/>
              <a:cs typeface="UKIJ CJK"/>
            </a:endParaRPr>
          </a:p>
          <a:p>
            <a:pPr marL="354965" indent="-342265">
              <a:lnSpc>
                <a:spcPct val="100000"/>
              </a:lnSpc>
              <a:buFont typeface="Verdana"/>
              <a:buAutoNum type="arabicPeriod"/>
              <a:tabLst>
                <a:tab pos="354965" algn="l"/>
              </a:tabLst>
            </a:pPr>
            <a:r>
              <a:rPr sz="2800" spc="-5" dirty="0">
                <a:latin typeface="UKIJ CJK"/>
                <a:cs typeface="UKIJ CJK"/>
              </a:rPr>
              <a:t>不浪費用電，隨手關燈、少吹冷氣，減碳避免海洋酸化。</a:t>
            </a:r>
            <a:endParaRPr sz="2800" dirty="0">
              <a:latin typeface="UKIJ CJK"/>
              <a:cs typeface="UKIJ CJK"/>
            </a:endParaRPr>
          </a:p>
          <a:p>
            <a:pPr marL="354965" indent="-342265">
              <a:lnSpc>
                <a:spcPct val="100000"/>
              </a:lnSpc>
              <a:buFont typeface="Verdana"/>
              <a:buAutoNum type="arabicPeriod"/>
              <a:tabLst>
                <a:tab pos="354965" algn="l"/>
              </a:tabLst>
            </a:pPr>
            <a:r>
              <a:rPr sz="2800" spc="-5" dirty="0">
                <a:latin typeface="UKIJ CJK"/>
                <a:cs typeface="UKIJ CJK"/>
              </a:rPr>
              <a:t>不用含磷清潔劑，不讓海洋優養化，減緩海洋死亡區增加。</a:t>
            </a:r>
            <a:endParaRPr sz="2800" dirty="0">
              <a:latin typeface="UKIJ CJK"/>
              <a:cs typeface="UKIJ CJ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966216"/>
            <a:ext cx="1929383" cy="14386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3" y="-60883"/>
            <a:ext cx="23399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20" dirty="0">
                <a:latin typeface="Noto Sans Mono CJK HK"/>
                <a:cs typeface="Noto Sans Mono CJK HK"/>
              </a:rPr>
              <a:t>世界海洋日宣導</a:t>
            </a:r>
            <a:endParaRPr sz="2600">
              <a:latin typeface="Noto Sans Mono CJK HK"/>
              <a:cs typeface="Noto Sans Mono CJK H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31" y="765048"/>
            <a:ext cx="257302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3600" b="0" spc="-20" dirty="0">
                <a:latin typeface="UKIJ CJK"/>
                <a:cs typeface="UKIJ CJK"/>
              </a:rPr>
              <a:t>世界海洋日</a:t>
            </a:r>
            <a:endParaRPr sz="3600">
              <a:latin typeface="UKIJ CJK"/>
              <a:cs typeface="UKIJ CJ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875" y="4590034"/>
            <a:ext cx="83737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UKIJ CJK"/>
                <a:cs typeface="UKIJ CJK"/>
              </a:rPr>
              <a:t>我國於</a:t>
            </a:r>
            <a:r>
              <a:rPr sz="2800" spc="70" dirty="0">
                <a:latin typeface="UKIJ CJK"/>
                <a:cs typeface="UKIJ CJK"/>
              </a:rPr>
              <a:t>108</a:t>
            </a:r>
            <a:r>
              <a:rPr sz="2800" spc="-35" dirty="0">
                <a:latin typeface="UKIJ CJK"/>
                <a:cs typeface="UKIJ CJK"/>
              </a:rPr>
              <a:t>年</a:t>
            </a:r>
            <a:r>
              <a:rPr sz="2800" spc="70" dirty="0">
                <a:latin typeface="UKIJ CJK"/>
                <a:cs typeface="UKIJ CJK"/>
              </a:rPr>
              <a:t>11</a:t>
            </a:r>
            <a:r>
              <a:rPr sz="2800" spc="-35" dirty="0">
                <a:latin typeface="UKIJ CJK"/>
                <a:cs typeface="UKIJ CJK"/>
              </a:rPr>
              <a:t>月</a:t>
            </a:r>
            <a:r>
              <a:rPr sz="2800" spc="70" dirty="0">
                <a:latin typeface="UKIJ CJK"/>
                <a:cs typeface="UKIJ CJK"/>
              </a:rPr>
              <a:t>20</a:t>
            </a:r>
            <a:r>
              <a:rPr sz="2800" spc="-40" dirty="0">
                <a:latin typeface="UKIJ CJK"/>
                <a:cs typeface="UKIJ CJK"/>
              </a:rPr>
              <a:t>日公布《海洋基本法》，該法參照聯合國</a:t>
            </a:r>
            <a:r>
              <a:rPr sz="2800" spc="75" dirty="0">
                <a:latin typeface="UKIJ CJK"/>
                <a:cs typeface="UKIJ CJK"/>
              </a:rPr>
              <a:t>2009</a:t>
            </a:r>
            <a:r>
              <a:rPr sz="2800" spc="-35" dirty="0">
                <a:latin typeface="UKIJ CJK"/>
                <a:cs typeface="UKIJ CJK"/>
              </a:rPr>
              <a:t>年將每年的</a:t>
            </a:r>
            <a:r>
              <a:rPr sz="2800" spc="85" dirty="0">
                <a:latin typeface="UKIJ CJK"/>
                <a:cs typeface="UKIJ CJK"/>
              </a:rPr>
              <a:t>6</a:t>
            </a:r>
            <a:r>
              <a:rPr sz="2800" spc="-40" dirty="0">
                <a:latin typeface="UKIJ CJK"/>
                <a:cs typeface="UKIJ CJK"/>
              </a:rPr>
              <a:t>月</a:t>
            </a:r>
            <a:r>
              <a:rPr sz="2800" spc="70" dirty="0">
                <a:latin typeface="UKIJ CJK"/>
                <a:cs typeface="UKIJ CJK"/>
              </a:rPr>
              <a:t>8</a:t>
            </a:r>
            <a:r>
              <a:rPr sz="2800" spc="-40" dirty="0">
                <a:latin typeface="UKIJ CJK"/>
                <a:cs typeface="UKIJ CJK"/>
              </a:rPr>
              <a:t>日訂為「世界海洋日」</a:t>
            </a:r>
            <a:r>
              <a:rPr sz="2800" spc="-35" dirty="0">
                <a:latin typeface="UKIJ CJK"/>
                <a:cs typeface="UKIJ CJK"/>
              </a:rPr>
              <a:t>之精神，在第</a:t>
            </a:r>
            <a:r>
              <a:rPr sz="2800" spc="70" dirty="0">
                <a:latin typeface="UKIJ CJK"/>
                <a:cs typeface="UKIJ CJK"/>
              </a:rPr>
              <a:t>18</a:t>
            </a:r>
            <a:r>
              <a:rPr sz="2800" spc="-40" dirty="0">
                <a:latin typeface="UKIJ CJK"/>
                <a:cs typeface="UKIJ CJK"/>
              </a:rPr>
              <a:t>條明定「為促使政府及社會各界深植</a:t>
            </a:r>
            <a:r>
              <a:rPr sz="2800" spc="-35" dirty="0">
                <a:latin typeface="UKIJ CJK"/>
                <a:cs typeface="UKIJ CJK"/>
              </a:rPr>
              <a:t>海洋意識，</a:t>
            </a:r>
            <a:r>
              <a:rPr sz="2800" spc="-20" dirty="0">
                <a:solidFill>
                  <a:srgbClr val="0070C0"/>
                </a:solidFill>
                <a:highlight>
                  <a:srgbClr val="FFFF00"/>
                </a:highlight>
                <a:latin typeface="Arial"/>
                <a:cs typeface="Arial"/>
              </a:rPr>
              <a:t>每年6月8日為國家海洋日</a:t>
            </a:r>
            <a:r>
              <a:rPr sz="2800" spc="-40" dirty="0">
                <a:latin typeface="UKIJ CJK"/>
                <a:cs typeface="UKIJ CJK"/>
              </a:rPr>
              <a:t>」。</a:t>
            </a:r>
            <a:endParaRPr sz="2800" dirty="0">
              <a:latin typeface="UKIJ CJK"/>
              <a:cs typeface="UKIJ CJ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3092" y="45719"/>
            <a:ext cx="1930907" cy="1438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3041" y="1623136"/>
            <a:ext cx="752792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latin typeface="UKIJ CJK"/>
                <a:cs typeface="UKIJ CJK"/>
              </a:rPr>
              <a:t>海洋約佔地球表面的</a:t>
            </a:r>
            <a:r>
              <a:rPr sz="2800" spc="-30" dirty="0">
                <a:latin typeface="Arial"/>
                <a:cs typeface="Arial"/>
              </a:rPr>
              <a:t>72</a:t>
            </a:r>
            <a:r>
              <a:rPr sz="2800" spc="-45" dirty="0">
                <a:latin typeface="UKIJ CJK"/>
                <a:cs typeface="UKIJ CJK"/>
              </a:rPr>
              <a:t>％，是一切生命的起源和</a:t>
            </a:r>
            <a:r>
              <a:rPr sz="2800" spc="-40" dirty="0">
                <a:latin typeface="UKIJ CJK"/>
                <a:cs typeface="UKIJ CJK"/>
              </a:rPr>
              <a:t>維生的根據，為了喚醒人類對於海洋的認識、保</a:t>
            </a:r>
            <a:r>
              <a:rPr sz="2800" spc="-35" dirty="0">
                <a:latin typeface="UKIJ CJK"/>
                <a:cs typeface="UKIJ CJK"/>
              </a:rPr>
              <a:t>護及永續利用，聯合國在</a:t>
            </a:r>
            <a:r>
              <a:rPr sz="2800" spc="-20" dirty="0">
                <a:latin typeface="Arial"/>
                <a:cs typeface="Arial"/>
              </a:rPr>
              <a:t>2008</a:t>
            </a:r>
            <a:r>
              <a:rPr sz="2800" spc="-35" dirty="0">
                <a:latin typeface="UKIJ CJK"/>
                <a:cs typeface="UKIJ CJK"/>
              </a:rPr>
              <a:t>年</a:t>
            </a:r>
            <a:r>
              <a:rPr sz="2800" spc="-10" dirty="0">
                <a:latin typeface="Arial"/>
                <a:cs typeface="Arial"/>
              </a:rPr>
              <a:t>12</a:t>
            </a:r>
            <a:r>
              <a:rPr sz="2800" spc="-35" dirty="0">
                <a:latin typeface="UKIJ CJK"/>
                <a:cs typeface="UKIJ CJK"/>
              </a:rPr>
              <a:t>月</a:t>
            </a:r>
            <a:r>
              <a:rPr sz="2800" spc="-20" dirty="0">
                <a:latin typeface="Arial"/>
                <a:cs typeface="Arial"/>
              </a:rPr>
              <a:t>5</a:t>
            </a:r>
            <a:r>
              <a:rPr sz="2800" spc="-35" dirty="0">
                <a:latin typeface="UKIJ CJK"/>
                <a:cs typeface="UKIJ CJK"/>
              </a:rPr>
              <a:t>日，第</a:t>
            </a:r>
            <a:r>
              <a:rPr sz="2800" spc="-25" dirty="0">
                <a:latin typeface="Arial"/>
                <a:cs typeface="Arial"/>
              </a:rPr>
              <a:t>63</a:t>
            </a:r>
            <a:r>
              <a:rPr sz="2800" spc="-40" dirty="0">
                <a:latin typeface="UKIJ CJK"/>
                <a:cs typeface="UKIJ CJK"/>
              </a:rPr>
              <a:t>屆聯合國大會通過第</a:t>
            </a:r>
            <a:r>
              <a:rPr sz="2800" spc="-25" dirty="0">
                <a:latin typeface="Arial"/>
                <a:cs typeface="Arial"/>
              </a:rPr>
              <a:t>111</a:t>
            </a:r>
            <a:r>
              <a:rPr sz="2800" spc="-40" dirty="0">
                <a:latin typeface="UKIJ CJK"/>
                <a:cs typeface="UKIJ CJK"/>
              </a:rPr>
              <a:t>號決議，決定自</a:t>
            </a:r>
            <a:r>
              <a:rPr sz="2800" spc="-10" dirty="0">
                <a:latin typeface="Arial"/>
                <a:cs typeface="Arial"/>
              </a:rPr>
              <a:t>2009</a:t>
            </a:r>
            <a:r>
              <a:rPr sz="2800" spc="-50" dirty="0">
                <a:latin typeface="UKIJ CJK"/>
                <a:cs typeface="UKIJ CJK"/>
              </a:rPr>
              <a:t>年</a:t>
            </a:r>
            <a:r>
              <a:rPr sz="2800" spc="-35" dirty="0">
                <a:latin typeface="UKIJ CJK"/>
                <a:cs typeface="UKIJ CJK"/>
              </a:rPr>
              <a:t>起，</a:t>
            </a:r>
            <a:r>
              <a:rPr sz="2800" spc="-35" dirty="0">
                <a:solidFill>
                  <a:srgbClr val="0070C0"/>
                </a:solidFill>
                <a:highlight>
                  <a:srgbClr val="FFFF00"/>
                </a:highlight>
                <a:latin typeface="UKIJ CJK"/>
                <a:cs typeface="UKIJ CJK"/>
              </a:rPr>
              <a:t>指定</a:t>
            </a:r>
            <a:r>
              <a:rPr sz="2800" spc="-20" dirty="0">
                <a:solidFill>
                  <a:srgbClr val="0070C0"/>
                </a:solidFill>
                <a:highlight>
                  <a:srgbClr val="FFFF00"/>
                </a:highlight>
                <a:latin typeface="Arial"/>
                <a:cs typeface="Arial"/>
              </a:rPr>
              <a:t>6</a:t>
            </a:r>
            <a:r>
              <a:rPr sz="2800" spc="-35" dirty="0">
                <a:solidFill>
                  <a:srgbClr val="0070C0"/>
                </a:solidFill>
                <a:highlight>
                  <a:srgbClr val="FFFF00"/>
                </a:highlight>
                <a:latin typeface="UKIJ CJK"/>
                <a:cs typeface="UKIJ CJK"/>
              </a:rPr>
              <a:t>月</a:t>
            </a:r>
            <a:r>
              <a:rPr sz="2800" spc="-20" dirty="0">
                <a:solidFill>
                  <a:srgbClr val="0070C0"/>
                </a:solidFill>
                <a:highlight>
                  <a:srgbClr val="FFFF00"/>
                </a:highlight>
                <a:latin typeface="Arial"/>
                <a:cs typeface="Arial"/>
              </a:rPr>
              <a:t>8</a:t>
            </a:r>
            <a:r>
              <a:rPr sz="2800" spc="-40" dirty="0">
                <a:solidFill>
                  <a:srgbClr val="0070C0"/>
                </a:solidFill>
                <a:highlight>
                  <a:srgbClr val="FFFF00"/>
                </a:highlight>
                <a:latin typeface="UKIJ CJK"/>
                <a:cs typeface="UKIJ CJK"/>
              </a:rPr>
              <a:t>日為「世界海洋日」</a:t>
            </a:r>
            <a:r>
              <a:rPr sz="2800" spc="-40" dirty="0">
                <a:latin typeface="UKIJ CJK"/>
              </a:rPr>
              <a:t>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5363" y="3878579"/>
            <a:ext cx="257302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3600" spc="-10" dirty="0">
                <a:latin typeface="UKIJ CJK"/>
                <a:cs typeface="UKIJ CJK"/>
              </a:rPr>
              <a:t>國家海洋日</a:t>
            </a:r>
            <a:endParaRPr sz="3600">
              <a:latin typeface="UKIJ CJK"/>
              <a:cs typeface="UKIJ CJ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3" y="-60883"/>
            <a:ext cx="23399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20" dirty="0"/>
              <a:t>世界海洋日宣導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47217" y="1017270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UKIJ CJK"/>
                <a:cs typeface="UKIJ CJK"/>
              </a:rPr>
              <a:t>分格漫畫主題</a:t>
            </a:r>
            <a:endParaRPr sz="2400">
              <a:latin typeface="UKIJ CJK"/>
              <a:cs typeface="UKIJ CJ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811" y="966216"/>
            <a:ext cx="1929383" cy="14386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68551" y="2557729"/>
            <a:ext cx="49022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-20" dirty="0">
                <a:solidFill>
                  <a:srgbClr val="FF8484"/>
                </a:solidFill>
                <a:latin typeface="Noto Sans CJK HK"/>
                <a:cs typeface="Noto Sans CJK HK"/>
              </a:rPr>
              <a:t>永續海洋</a:t>
            </a:r>
            <a:endParaRPr sz="9600">
              <a:latin typeface="Noto Sans CJK HK"/>
              <a:cs typeface="Noto Sans CJK H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153769" y="6408216"/>
            <a:ext cx="32264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國小高年級組第一名－楓樹國小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3048" y="6408216"/>
            <a:ext cx="2540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趙芷彤(官瑞華老師指導)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627888"/>
            <a:ext cx="3959352" cy="56022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095857" y="6312204"/>
            <a:ext cx="3683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國小高年級組第二名－康萊爾中小學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2717" y="6312204"/>
            <a:ext cx="2540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Noto Sans Mono CJK HK"/>
                <a:cs typeface="Noto Sans Mono CJK HK"/>
              </a:rPr>
              <a:t>陳劭齊(施旭娟老師指導)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88848"/>
            <a:ext cx="7918704" cy="5480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095857" y="6350609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國小高年級組第三名－南勢國小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6" y="6350609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謝祥云(徐瑞芳老師指導)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632460"/>
            <a:ext cx="3959352" cy="55930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/>
              <a:t>世界海洋日-</a:t>
            </a:r>
            <a:r>
              <a:rPr spc="-30" dirty="0"/>
              <a:t>桃園市國民中小學海洋教育分格漫畫宣導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211681" y="6361887"/>
            <a:ext cx="322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國小中年級組第一名－頭洲國小</a:t>
            </a:r>
            <a:endParaRPr sz="1800">
              <a:latin typeface="Noto Sans Mono CJK HK"/>
              <a:cs typeface="Noto Sans Mono CJK H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960" y="6361887"/>
            <a:ext cx="254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Noto Sans Mono CJK HK"/>
                <a:cs typeface="Noto Sans Mono CJK HK"/>
              </a:rPr>
              <a:t>古愛榳(林芯瑜老師指導)</a:t>
            </a:r>
            <a:endParaRPr sz="1800">
              <a:latin typeface="Noto Sans Mono CJK HK"/>
              <a:cs typeface="Noto Sans Mono CJK HK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2323" y="733044"/>
            <a:ext cx="3959352" cy="56022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385</Words>
  <Application>Microsoft Office PowerPoint</Application>
  <PresentationFormat>如螢幕大小 (4:3)</PresentationFormat>
  <Paragraphs>90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5" baseType="lpstr">
      <vt:lpstr>Noto Sans CJK HK</vt:lpstr>
      <vt:lpstr>Noto Sans Mono CJK HK</vt:lpstr>
      <vt:lpstr>Noto Serif CJK JP</vt:lpstr>
      <vt:lpstr>Roboto</vt:lpstr>
      <vt:lpstr>UKIJ CJK</vt:lpstr>
      <vt:lpstr>新細明體</vt:lpstr>
      <vt:lpstr>Arial</vt:lpstr>
      <vt:lpstr>Calibri</vt:lpstr>
      <vt:lpstr>Carlito</vt:lpstr>
      <vt:lpstr>Times New Roman</vt:lpstr>
      <vt:lpstr>Verdana</vt:lpstr>
      <vt:lpstr>Office Theme</vt:lpstr>
      <vt:lpstr>世界海洋日-桃園市國民中小學海洋教育宣導</vt:lpstr>
      <vt:lpstr>PowerPoint 簡報</vt:lpstr>
      <vt:lpstr>世界海洋日宣導</vt:lpstr>
      <vt:lpstr>世界海洋日</vt:lpstr>
      <vt:lpstr>世界海洋日宣導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世界海洋日-桃園市國民中小學海洋教育分格漫畫宣導</vt:lpstr>
      <vt:lpstr>世李孟界娟 海洋日-桃園市國民中小學海洋教育分格漫畫宣導</vt:lpstr>
      <vt:lpstr>世廖禹界成 海洋日-桃園市國民中小學海洋教育分格漫畫宣導</vt:lpstr>
      <vt:lpstr>世界海洋日-桃園市國民中小學海洋教育宣導</vt:lpstr>
      <vt:lpstr>相關補充</vt:lpstr>
      <vt:lpstr>相關補充</vt:lpstr>
      <vt:lpstr>世界海洋日-桃園市國民中小學海洋教育宣導</vt:lpstr>
      <vt:lpstr>世界海洋日-桃園市國民中小學海洋教育宣導</vt:lpstr>
      <vt:lpstr>相關補充</vt:lpstr>
      <vt:lpstr>相關補充</vt:lpstr>
      <vt:lpstr>世界海洋日-桃園市國民中小學海洋教育宣導</vt:lpstr>
      <vt:lpstr>世界海洋日-桃園市國民中小學海洋教育宣導小遊戲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世界海洋日-桃園市國民中小學海洋教育分格漫畫宣導</dc:title>
  <dc:creator>us</dc:creator>
  <cp:lastModifiedBy>教學組專用電腦</cp:lastModifiedBy>
  <cp:revision>5</cp:revision>
  <dcterms:created xsi:type="dcterms:W3CDTF">2024-05-31T01:46:44Z</dcterms:created>
  <dcterms:modified xsi:type="dcterms:W3CDTF">2024-05-31T02:29:55Z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2024-05-31T00:00:00Z</vt:filetime>
  </property>
  <property fmtid="{D5CDD505-2E9C-101B-9397-08002B2CF9AE}" pid="5" name="Producer">
    <vt:lpwstr>3-Heights(TM) PDF Security Shell 4.8.25.2 (http://www.pdf-tools.com)</vt:lpwstr>
  </property>
</Properties>
</file>