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02" r:id="rId3"/>
    <p:sldId id="257" r:id="rId4"/>
    <p:sldId id="258" r:id="rId5"/>
    <p:sldId id="259" r:id="rId6"/>
    <p:sldId id="268" r:id="rId7"/>
    <p:sldId id="269" r:id="rId8"/>
    <p:sldId id="270" r:id="rId9"/>
    <p:sldId id="276" r:id="rId10"/>
    <p:sldId id="277" r:id="rId11"/>
    <p:sldId id="278" r:id="rId12"/>
    <p:sldId id="284" r:id="rId13"/>
    <p:sldId id="285" r:id="rId14"/>
    <p:sldId id="286" r:id="rId15"/>
    <p:sldId id="293" r:id="rId16"/>
    <p:sldId id="295" r:id="rId17"/>
    <p:sldId id="296" r:id="rId18"/>
    <p:sldId id="297" r:id="rId19"/>
    <p:sldId id="300" r:id="rId20"/>
    <p:sldId id="301" r:id="rId21"/>
    <p:sldId id="304" r:id="rId2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32E8B-EDEF-4749-A91A-9DF7AFB851CB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1781C-053F-48CB-A0EB-EE70CD8BC8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59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https://ocean.yaes.tyc.edu.tw/TaoyuanSea/game.html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E8C8E-AFD9-47BF-ACB0-40DE7E93E65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13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163" y="-63931"/>
            <a:ext cx="7556500" cy="422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Noto Sans Mono CJK HK"/>
                <a:cs typeface="Noto Sans Mono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sng">
                <a:solidFill>
                  <a:srgbClr val="336699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Noto Sans Mono CJK HK"/>
                <a:cs typeface="Noto Sans Mono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rgbClr val="336699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Noto Sans Mono CJK HK"/>
                <a:cs typeface="Noto Sans Mono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Noto Sans Mono CJK HK"/>
                <a:cs typeface="Noto Sans Mono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428624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05384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4">
                <a:moveTo>
                  <a:pt x="4655566" y="0"/>
                </a:moveTo>
                <a:lnTo>
                  <a:pt x="0" y="0"/>
                </a:lnTo>
                <a:lnTo>
                  <a:pt x="0" y="108203"/>
                </a:lnTo>
                <a:lnTo>
                  <a:pt x="4655566" y="108203"/>
                </a:lnTo>
                <a:lnTo>
                  <a:pt x="4655566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05384"/>
            <a:ext cx="7958455" cy="108585"/>
          </a:xfrm>
          <a:custGeom>
            <a:avLst/>
            <a:gdLst/>
            <a:ahLst/>
            <a:cxnLst/>
            <a:rect l="l" t="t" r="r" b="b"/>
            <a:pathLst>
              <a:path w="7958455" h="108584">
                <a:moveTo>
                  <a:pt x="0" y="108203"/>
                </a:moveTo>
                <a:lnTo>
                  <a:pt x="4655566" y="108203"/>
                </a:lnTo>
                <a:lnTo>
                  <a:pt x="4655566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  <a:path w="7958455" h="108584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8076" y="6813804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63" y="-63931"/>
            <a:ext cx="7556500" cy="4259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Noto Sans Mono CJK HK"/>
                <a:cs typeface="Noto Sans Mono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8900" y="3232861"/>
            <a:ext cx="4886198" cy="1462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sng">
                <a:solidFill>
                  <a:srgbClr val="336699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ishdb.sinica.edu.tw/seafoodguide/inde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GMaEA8x6vk" TargetMode="External"/><Relationship Id="rId2" Type="http://schemas.openxmlformats.org/officeDocument/2006/relationships/hyperlink" Target="https://www.youtube.com/watch?v=U3_ogQpdXb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-VJh4D2MC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cts.com.tw/cts/general/201803/201803241918463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lc9fQlqD6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scratch.mit.edu/projects/324149226" TargetMode="External"/><Relationship Id="rId7" Type="http://schemas.openxmlformats.org/officeDocument/2006/relationships/hyperlink" Target="https://www.jigsawplanet.com/?rc=play&amp;pid=3334ba917c3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scratch.mit.edu/projects/418079666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42862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81037" y="2389441"/>
            <a:ext cx="7777480" cy="119380"/>
            <a:chOff x="681037" y="2389441"/>
            <a:chExt cx="7777480" cy="119380"/>
          </a:xfrm>
        </p:grpSpPr>
        <p:sp>
          <p:nvSpPr>
            <p:cNvPr id="4" name="object 4"/>
            <p:cNvSpPr/>
            <p:nvPr/>
          </p:nvSpPr>
          <p:spPr>
            <a:xfrm>
              <a:off x="685800" y="2394204"/>
              <a:ext cx="4803775" cy="109855"/>
            </a:xfrm>
            <a:custGeom>
              <a:avLst/>
              <a:gdLst/>
              <a:ahLst/>
              <a:cxnLst/>
              <a:rect l="l" t="t" r="r" b="b"/>
              <a:pathLst>
                <a:path w="4803775" h="109855">
                  <a:moveTo>
                    <a:pt x="4803394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803394" y="109727"/>
                  </a:lnTo>
                  <a:lnTo>
                    <a:pt x="4803394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0" y="2394204"/>
              <a:ext cx="7772400" cy="109855"/>
            </a:xfrm>
            <a:custGeom>
              <a:avLst/>
              <a:gdLst/>
              <a:ahLst/>
              <a:cxnLst/>
              <a:rect l="l" t="t" r="r" b="b"/>
              <a:pathLst>
                <a:path w="7772400" h="109855">
                  <a:moveTo>
                    <a:pt x="0" y="109728"/>
                  </a:moveTo>
                  <a:lnTo>
                    <a:pt x="4803394" y="109728"/>
                  </a:lnTo>
                  <a:lnTo>
                    <a:pt x="4803394" y="0"/>
                  </a:lnTo>
                  <a:lnTo>
                    <a:pt x="0" y="0"/>
                  </a:lnTo>
                  <a:lnTo>
                    <a:pt x="0" y="109728"/>
                  </a:lnTo>
                  <a:close/>
                </a:path>
                <a:path w="7772400" h="109855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2789" y="1444397"/>
            <a:ext cx="74676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 err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</a:t>
            </a:r>
            <a:r>
              <a:rPr sz="2800" spc="-4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-</a:t>
            </a:r>
            <a:br>
              <a:rPr lang="en-US" altLang="zh-TW" sz="2800" spc="-4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sz="2800" spc="-40" dirty="0" err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桃園市國民中小學海洋教育宣導</a:t>
            </a:r>
            <a:endParaRPr sz="2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783" y="2781300"/>
            <a:ext cx="3226308" cy="24048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1140" y="6353047"/>
            <a:ext cx="1038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UKIJ CJK"/>
                <a:cs typeface="UKIJ CJK"/>
              </a:rPr>
              <a:t>圖：張麗君</a:t>
            </a:r>
            <a:endParaRPr sz="1600">
              <a:latin typeface="UKIJ CJK"/>
              <a:cs typeface="UKIJ CJ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8575" y="5945530"/>
            <a:ext cx="368109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900"/>
              </a:lnSpc>
              <a:spcBef>
                <a:spcPts val="100"/>
              </a:spcBef>
            </a:pPr>
            <a:r>
              <a:rPr sz="1600" spc="-30" dirty="0">
                <a:latin typeface="UKIJ CJK"/>
                <a:cs typeface="UKIJ CJK"/>
              </a:rPr>
              <a:t>桃園市國民教育輔導團海洋教育議題小組桃園市海洋教育資源中心</a:t>
            </a:r>
            <a:endParaRPr sz="1600">
              <a:latin typeface="UKIJ CJK"/>
              <a:cs typeface="UKIJ CJ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11681" y="6356096"/>
            <a:ext cx="585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國小中年級組第二名－東門國小 王弈橙(游雅心老師指導)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2323" y="621792"/>
            <a:ext cx="3959352" cy="5707379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AF63B9C7-B838-4C61-8BC7-590387CCBE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8189"/>
            <a:ext cx="887323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世界海洋日-</a:t>
            </a:r>
            <a:r>
              <a:rPr sz="2000" spc="-3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桃園市國民中小學海洋教育分格漫畫宣導</a:t>
            </a:r>
            <a:endParaRPr sz="2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64742" y="6384137"/>
            <a:ext cx="585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國小中年級組第三名－同德國小 吳昱圻(黃汝珊老師指導)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079" y="627888"/>
            <a:ext cx="3960876" cy="5602223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EC5CFB42-FF9E-4605-9764-2358DF58D1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8189"/>
            <a:ext cx="887323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世界海洋日-</a:t>
            </a:r>
            <a:r>
              <a:rPr sz="2000" spc="-3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桃園市國民中小學海洋教育分格漫畫宣導</a:t>
            </a:r>
            <a:endParaRPr sz="2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11681" y="6322872"/>
            <a:ext cx="322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國小低年級組第一名－蘆竹國小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0960" y="6322872"/>
            <a:ext cx="254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陳定毅(林佳頴老師指導)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697991"/>
            <a:ext cx="7918704" cy="5597652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C62CEA9A-BA33-44D4-A1E0-66608E2AA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8189"/>
            <a:ext cx="887323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世界海洋日-</a:t>
            </a:r>
            <a:r>
              <a:rPr sz="2000" spc="-3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桃園市國民中小學海洋教育分格漫畫宣導</a:t>
            </a:r>
            <a:endParaRPr sz="2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11681" y="6317996"/>
            <a:ext cx="322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國小低年級組第二名－新埔國小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0960" y="6317996"/>
            <a:ext cx="254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徐婕茵(許馨月老師指導)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690372"/>
            <a:ext cx="7918704" cy="547725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E2D1F2C8-0A40-49C7-A56E-E9781AFCB6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8189"/>
            <a:ext cx="887323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世界海洋日-</a:t>
            </a:r>
            <a:r>
              <a:rPr sz="2000" spc="-3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桃園市國民中小學海洋教育分格漫畫宣導</a:t>
            </a:r>
            <a:endParaRPr sz="2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15541" y="6311900"/>
            <a:ext cx="322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國小低年級組第三名－忠貞國小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5177" y="6311900"/>
            <a:ext cx="254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羅婇妍(林怡珊老師指導)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816863"/>
            <a:ext cx="7918704" cy="546354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3A40EE29-82BB-4B19-B793-E2496757CD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8189"/>
            <a:ext cx="887323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世界海洋日-</a:t>
            </a:r>
            <a:r>
              <a:rPr sz="2000" spc="-3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桃園市國民中小學海洋教育分格漫畫宣導</a:t>
            </a:r>
            <a:endParaRPr sz="2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3" y="-63931"/>
            <a:ext cx="887323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 err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世界海洋日-</a:t>
            </a:r>
            <a:r>
              <a:rPr sz="2400" spc="-30" dirty="0" err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桃園市國民中小學海洋教育宣導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1448" y="3232861"/>
            <a:ext cx="334175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sng" spc="-50" dirty="0">
                <a:uFill>
                  <a:solidFill>
                    <a:srgbClr val="000000"/>
                  </a:solidFill>
                </a:uFill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  <a:hlinkClick r:id="rId2"/>
              </a:rPr>
              <a:t>海鮮指南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1216228"/>
            <a:ext cx="309082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相關補充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600" y="4492666"/>
            <a:ext cx="35052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Noto Sans Mono CJK HK"/>
              </a:rPr>
              <a:t>臺灣海鮮選擇指南第六版</a:t>
            </a:r>
            <a:endParaRPr sz="1600" dirty="0">
              <a:latin typeface="文鼎標楷注音" panose="020B0602010101010101" pitchFamily="34" charset="-120"/>
              <a:ea typeface="文鼎標楷注音" panose="020B0602010101010101" pitchFamily="34" charset="-120"/>
              <a:cs typeface="Noto Sans Mono CJK H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2206" y="4898918"/>
            <a:ext cx="21602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Noto Serif CJK JP"/>
              </a:rPr>
              <a:t>2023</a:t>
            </a:r>
            <a:r>
              <a:rPr sz="1600" b="1" spc="-1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Noto Sans Mono CJK HK"/>
              </a:rPr>
              <a:t>年</a:t>
            </a:r>
            <a:r>
              <a:rPr sz="1600" b="1" spc="-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Noto Serif CJK JP"/>
              </a:rPr>
              <a:t>04</a:t>
            </a:r>
            <a:r>
              <a:rPr sz="1600" b="1" spc="-2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Noto Sans Mono CJK HK"/>
              </a:rPr>
              <a:t>月</a:t>
            </a:r>
            <a:r>
              <a:rPr sz="1600" b="1" spc="-204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Noto Serif CJK JP"/>
              </a:rPr>
              <a:t>22</a:t>
            </a:r>
            <a:r>
              <a:rPr sz="1600" b="1" spc="-3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Noto Sans Mono CJK HK"/>
              </a:rPr>
              <a:t>日修訂</a:t>
            </a:r>
            <a:endParaRPr sz="1600" dirty="0">
              <a:latin typeface="文鼎標楷注音" panose="020B0602010101010101" pitchFamily="34" charset="-120"/>
              <a:ea typeface="文鼎標楷注音" panose="020B0602010101010101" pitchFamily="34" charset="-120"/>
              <a:cs typeface="Noto Sans Mono CJK H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59" y="2350007"/>
            <a:ext cx="4777741" cy="64697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40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海洋教育議題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2" y="-63931"/>
            <a:ext cx="8873237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0" dirty="0" err="1">
                <a:latin typeface="文鼎標楷注音" panose="020B0602010101010101" pitchFamily="34" charset="-120"/>
                <a:ea typeface="文鼎標楷注音" panose="020B0602010101010101" pitchFamily="34" charset="-120"/>
                <a:cs typeface="Noto Sans Mono CJK HK"/>
              </a:rPr>
              <a:t>世界海洋日-</a:t>
            </a:r>
            <a:r>
              <a:rPr sz="2400" b="1" spc="-30" dirty="0" err="1">
                <a:latin typeface="文鼎標楷注音" panose="020B0602010101010101" pitchFamily="34" charset="-120"/>
                <a:ea typeface="文鼎標楷注音" panose="020B0602010101010101" pitchFamily="34" charset="-120"/>
                <a:cs typeface="Noto Sans Mono CJK HK"/>
              </a:rPr>
              <a:t>桃園市國民中小學海洋教育宣導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  <a:cs typeface="Noto Sans Mono CJK H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065" y="1216228"/>
            <a:ext cx="331342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相關補充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59" y="2350007"/>
            <a:ext cx="4701541" cy="64697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40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海洋教育議題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761" y="3276600"/>
            <a:ext cx="7634478" cy="30091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93775" marR="1450975">
              <a:lnSpc>
                <a:spcPct val="100000"/>
              </a:lnSpc>
              <a:spcBef>
                <a:spcPts val="105"/>
              </a:spcBef>
            </a:pPr>
            <a:r>
              <a:rPr sz="3200" b="1" u="heavy" spc="-2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文鼎標楷注音" panose="020B0602010101010101" pitchFamily="34" charset="-120"/>
                <a:ea typeface="文鼎標楷注音" panose="020B0602010101010101" pitchFamily="34" charset="-120"/>
                <a:cs typeface="Roboto"/>
                <a:hlinkClick r:id="rId2"/>
              </a:rPr>
              <a:t>Hi</a:t>
            </a:r>
            <a:r>
              <a:rPr sz="3200" b="1" u="heavy" spc="-2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文鼎標楷注音" panose="020B0602010101010101" pitchFamily="34" charset="-120"/>
                <a:ea typeface="文鼎標楷注音" panose="020B0602010101010101" pitchFamily="34" charset="-120"/>
                <a:cs typeface="Noto Sans CJK HK"/>
                <a:hlinkClick r:id="rId2"/>
              </a:rPr>
              <a:t>海，你好嗎？</a:t>
            </a:r>
            <a:r>
              <a:rPr sz="3200" b="1" u="heavy" spc="-1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文鼎標楷注音" panose="020B0602010101010101" pitchFamily="34" charset="-120"/>
                <a:ea typeface="文鼎標楷注音" panose="020B0602010101010101" pitchFamily="34" charset="-120"/>
                <a:cs typeface="Noto Sans CJK HK"/>
                <a:hlinkClick r:id="rId2"/>
              </a:rPr>
              <a:t>海廢行動計畫篇</a:t>
            </a:r>
            <a:endParaRPr sz="3200" dirty="0">
              <a:latin typeface="文鼎標楷注音" panose="020B0602010101010101" pitchFamily="34" charset="-120"/>
              <a:ea typeface="文鼎標楷注音" panose="020B0602010101010101" pitchFamily="34" charset="-120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600" spc="-2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引自海洋保育署</a:t>
            </a:r>
            <a:r>
              <a:rPr sz="1600" spc="-2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OCA</a:t>
            </a:r>
            <a:r>
              <a:rPr sz="1600" spc="-3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上傳於</a:t>
            </a:r>
            <a:r>
              <a:rPr sz="16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youtube</a:t>
            </a:r>
            <a:r>
              <a:rPr sz="1600" spc="17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 </a:t>
            </a:r>
            <a:r>
              <a:rPr sz="1600" spc="-2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之節目</a:t>
            </a:r>
            <a:r>
              <a:rPr sz="1600" spc="-1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(5</a:t>
            </a:r>
            <a:r>
              <a:rPr sz="1600" spc="-2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分鐘</a:t>
            </a:r>
            <a:r>
              <a:rPr sz="16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)</a:t>
            </a:r>
            <a:endParaRPr sz="1600" dirty="0">
              <a:latin typeface="文鼎標楷注音" panose="020B0602010101010101" pitchFamily="34" charset="-120"/>
              <a:ea typeface="文鼎標楷注音" panose="020B0602010101010101" pitchFamily="34" charset="-120"/>
              <a:cs typeface="Verdana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600" dirty="0">
              <a:latin typeface="文鼎標楷注音" panose="020B0602010101010101" pitchFamily="34" charset="-120"/>
              <a:ea typeface="文鼎標楷注音" panose="020B0602010101010101" pitchFamily="34" charset="-120"/>
              <a:cs typeface="Verdana"/>
            </a:endParaRPr>
          </a:p>
          <a:p>
            <a:pPr marL="933450" marR="5080">
              <a:lnSpc>
                <a:spcPct val="100000"/>
              </a:lnSpc>
            </a:pPr>
            <a:r>
              <a:rPr sz="2800" b="1" u="heavy" spc="-4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文鼎標楷注音" panose="020B0602010101010101" pitchFamily="34" charset="-120"/>
                <a:ea typeface="文鼎標楷注音" panose="020B0602010101010101" pitchFamily="34" charset="-120"/>
                <a:cs typeface="Noto Sans CJK HK"/>
                <a:hlinkClick r:id="rId3"/>
              </a:rPr>
              <a:t>淨灘！撿＋減垃圾 才能重現</a:t>
            </a:r>
            <a:r>
              <a:rPr sz="2800" b="1" u="heavy" spc="70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文鼎標楷注音" panose="020B0602010101010101" pitchFamily="34" charset="-120"/>
                <a:ea typeface="文鼎標楷注音" panose="020B0602010101010101" pitchFamily="34" charset="-120"/>
                <a:cs typeface="Noto Sans CJK HK"/>
                <a:hlinkClick r:id="rId3"/>
              </a:rPr>
              <a:t>                </a:t>
            </a:r>
            <a:r>
              <a:rPr sz="2800" b="1" u="heavy" spc="-45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文鼎標楷注音" panose="020B0602010101010101" pitchFamily="34" charset="-120"/>
                <a:ea typeface="文鼎標楷注音" panose="020B0602010101010101" pitchFamily="34" charset="-120"/>
                <a:cs typeface="Noto Sans CJK HK"/>
                <a:hlinkClick r:id="rId3"/>
              </a:rPr>
              <a:t>美麗海灘</a:t>
            </a:r>
            <a:endParaRPr sz="2800" dirty="0">
              <a:latin typeface="文鼎標楷注音" panose="020B0602010101010101" pitchFamily="34" charset="-120"/>
              <a:ea typeface="文鼎標楷注音" panose="020B0602010101010101" pitchFamily="34" charset="-120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600" spc="-2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引自</a:t>
            </a:r>
            <a:r>
              <a:rPr sz="1600" spc="-10" dirty="0">
                <a:solidFill>
                  <a:srgbClr val="0E0E0E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Roboto"/>
              </a:rPr>
              <a:t>FNG</a:t>
            </a:r>
            <a:r>
              <a:rPr sz="1600" spc="-25" dirty="0">
                <a:solidFill>
                  <a:srgbClr val="0E0E0E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世代設計</a:t>
            </a:r>
            <a:r>
              <a:rPr sz="1600" spc="-3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上傳於</a:t>
            </a:r>
            <a:r>
              <a:rPr sz="16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youtube</a:t>
            </a:r>
            <a:r>
              <a:rPr sz="1600" spc="14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 </a:t>
            </a:r>
            <a:r>
              <a:rPr sz="1600" spc="-2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之節目</a:t>
            </a:r>
            <a:r>
              <a:rPr sz="1600" spc="-1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(6</a:t>
            </a:r>
            <a:r>
              <a:rPr sz="1600" spc="-2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分鐘</a:t>
            </a:r>
            <a:r>
              <a:rPr sz="16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)</a:t>
            </a:r>
            <a:endParaRPr sz="1600" dirty="0">
              <a:latin typeface="文鼎標楷注音" panose="020B0602010101010101" pitchFamily="34" charset="-120"/>
              <a:ea typeface="文鼎標楷注音" panose="020B0602010101010101" pitchFamily="34" charset="-120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2" y="-63931"/>
            <a:ext cx="8949437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 err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世界海洋日-</a:t>
            </a:r>
            <a:r>
              <a:rPr sz="2400" spc="-30" dirty="0" err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桃園市國民中小學海洋教育宣導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1216228"/>
            <a:ext cx="31835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相關補充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044" y="3232861"/>
            <a:ext cx="5507355" cy="17331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95"/>
              </a:spcBef>
            </a:pPr>
            <a:r>
              <a:rPr sz="4000" u="sng" spc="-50" dirty="0">
                <a:uFill>
                  <a:solidFill>
                    <a:srgbClr val="000000"/>
                  </a:solidFill>
                </a:uFill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  <a:hlinkClick r:id="rId2"/>
              </a:rPr>
              <a:t>認識離岸流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4345"/>
              </a:spcBef>
            </a:pPr>
            <a:r>
              <a:rPr sz="18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引自臺灣海洋教育中心上傳於</a:t>
            </a:r>
            <a:r>
              <a:rPr sz="18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youtube</a:t>
            </a:r>
            <a:r>
              <a:rPr sz="1800" spc="2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 </a:t>
            </a:r>
            <a:r>
              <a:rPr sz="18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之節目</a:t>
            </a:r>
            <a:r>
              <a:rPr sz="1800" spc="-2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(7</a:t>
            </a:r>
            <a:r>
              <a:rPr sz="18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分鐘</a:t>
            </a:r>
            <a:r>
              <a:rPr sz="18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)</a:t>
            </a:r>
            <a:endParaRPr sz="1800" dirty="0">
              <a:latin typeface="文鼎標楷注音" panose="020B0602010101010101" pitchFamily="34" charset="-120"/>
              <a:ea typeface="文鼎標楷注音" panose="020B0602010101010101" pitchFamily="34" charset="-120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59" y="2350007"/>
            <a:ext cx="4701541" cy="64697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40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海洋教育議題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2" y="-63931"/>
            <a:ext cx="8873237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 err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世界海洋日-</a:t>
            </a:r>
            <a:r>
              <a:rPr sz="2400" spc="-30" dirty="0" err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桃園市國民中小學海洋教育宣導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1216228"/>
            <a:ext cx="34121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相關補充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044" y="3232861"/>
            <a:ext cx="5261356" cy="14689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95"/>
              </a:spcBef>
            </a:pPr>
            <a:r>
              <a:rPr sz="4000" u="sng" spc="-45" dirty="0">
                <a:uFill>
                  <a:solidFill>
                    <a:srgbClr val="000000"/>
                  </a:solidFill>
                </a:uFill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  <a:hlinkClick r:id="rId2"/>
              </a:rPr>
              <a:t>太平洋垃圾帶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4355"/>
              </a:spcBef>
            </a:pPr>
            <a:r>
              <a:rPr sz="1800" spc="-1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(</a:t>
            </a:r>
            <a:r>
              <a:rPr sz="18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引自華視新聞網</a:t>
            </a:r>
            <a:r>
              <a:rPr sz="18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youtube</a:t>
            </a:r>
            <a:r>
              <a:rPr sz="1800" spc="2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 </a:t>
            </a:r>
            <a:r>
              <a:rPr sz="1800" spc="-2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1</a:t>
            </a:r>
            <a:r>
              <a:rPr sz="18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分</a:t>
            </a:r>
            <a:r>
              <a:rPr sz="1800" spc="-2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27</a:t>
            </a:r>
            <a:r>
              <a:rPr sz="18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秒</a:t>
            </a:r>
            <a:r>
              <a:rPr sz="18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)</a:t>
            </a:r>
            <a:endParaRPr sz="1800" dirty="0">
              <a:latin typeface="文鼎標楷注音" panose="020B0602010101010101" pitchFamily="34" charset="-120"/>
              <a:ea typeface="文鼎標楷注音" panose="020B0602010101010101" pitchFamily="34" charset="-120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59" y="2350007"/>
            <a:ext cx="5463541" cy="64697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40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海洋教育議題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2" y="-63626"/>
            <a:ext cx="902563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 err="1">
                <a:latin typeface="文鼎標楷注音" panose="020B0602010101010101" pitchFamily="34" charset="-120"/>
                <a:ea typeface="文鼎標楷注音" panose="020B0602010101010101" pitchFamily="34" charset="-120"/>
                <a:cs typeface="Noto Sans Mono CJK HK"/>
              </a:rPr>
              <a:t>世界海洋日-</a:t>
            </a:r>
            <a:r>
              <a:rPr sz="2400" b="1" spc="-30" dirty="0" err="1">
                <a:latin typeface="文鼎標楷注音" panose="020B0602010101010101" pitchFamily="34" charset="-120"/>
                <a:ea typeface="文鼎標楷注音" panose="020B0602010101010101" pitchFamily="34" charset="-120"/>
                <a:cs typeface="Noto Sans Mono CJK HK"/>
              </a:rPr>
              <a:t>桃園市國民中小學海洋教育宣導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  <a:cs typeface="Noto Sans Mono CJK H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710" y="3429000"/>
            <a:ext cx="7680579" cy="668131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520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</a:pPr>
            <a:r>
              <a:rPr sz="4000" u="heavy" spc="-45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  <a:hlinkClick r:id="rId2"/>
              </a:rPr>
              <a:t>【守護海洋】無魚之家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065" y="1216228"/>
            <a:ext cx="331342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相關補充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226" y="4529846"/>
            <a:ext cx="51393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(</a:t>
            </a:r>
            <a:r>
              <a:rPr sz="1800" spc="3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引自綠色和平 臺灣 </a:t>
            </a:r>
            <a:r>
              <a:rPr sz="18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youtube</a:t>
            </a:r>
            <a:r>
              <a:rPr sz="1800" spc="1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 </a:t>
            </a:r>
            <a:r>
              <a:rPr sz="1800" spc="-2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2</a:t>
            </a:r>
            <a:r>
              <a:rPr sz="18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分</a:t>
            </a:r>
            <a:r>
              <a:rPr sz="1800" spc="-2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24</a:t>
            </a:r>
            <a:r>
              <a:rPr sz="18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秒</a:t>
            </a:r>
            <a:r>
              <a:rPr sz="18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Verdana"/>
              </a:rPr>
              <a:t>)</a:t>
            </a:r>
            <a:endParaRPr sz="1800" dirty="0">
              <a:latin typeface="文鼎標楷注音" panose="020B0602010101010101" pitchFamily="34" charset="-120"/>
              <a:ea typeface="文鼎標楷注音" panose="020B0602010101010101" pitchFamily="34" charset="-12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59" y="2350007"/>
            <a:ext cx="5234941" cy="64697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40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海洋教育議題</a:t>
            </a:r>
            <a:endParaRPr sz="40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6197CFA-5532-4861-B8D7-F9DB6EB61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12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7554D7E-CE0C-4127-B690-30AF07E211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73024"/>
            <a:ext cx="9144000" cy="571195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2162" y="-63931"/>
            <a:ext cx="9101837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 err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世界海洋日-</a:t>
            </a:r>
            <a:r>
              <a:rPr sz="2400" spc="-30" dirty="0" err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桃園市國民中小學海洋教育宣導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2286000"/>
            <a:ext cx="7983980" cy="2056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z="6600" b="1" spc="-5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讓我們</a:t>
            </a:r>
            <a:r>
              <a:rPr lang="zh-TW" altLang="en-US" sz="6600" b="1" spc="-50" dirty="0">
                <a:solidFill>
                  <a:srgbClr val="0070C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  <a:cs typeface="UKIJ CJK"/>
              </a:rPr>
              <a:t>一</a:t>
            </a:r>
            <a:r>
              <a:rPr lang="zh-TW" altLang="en-US" sz="6600" b="1" spc="-5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起</a:t>
            </a:r>
            <a:endParaRPr lang="en-US" altLang="zh-TW" sz="6600" b="1" spc="-50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z="6600" b="1" spc="-5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守護海洋吧！</a:t>
            </a:r>
            <a:endParaRPr sz="66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2163" y="76200"/>
            <a:ext cx="910183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 err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世界海洋日-桃園市國民中小學海洋教育宣導</a:t>
            </a:r>
            <a:r>
              <a:rPr lang="zh-TW" altLang="en-US" sz="2000" spc="-1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小遊戲</a:t>
            </a:r>
            <a:endParaRPr sz="2000" spc="-1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F3212379-E071-45F7-BF18-779E497A4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90600"/>
            <a:ext cx="3276599" cy="2696142"/>
          </a:xfrm>
          <a:prstGeom prst="rect">
            <a:avLst/>
          </a:prstGeom>
        </p:spPr>
      </p:pic>
      <p:pic>
        <p:nvPicPr>
          <p:cNvPr id="6" name="圖片 5">
            <a:hlinkClick r:id="rId5"/>
            <a:extLst>
              <a:ext uri="{FF2B5EF4-FFF2-40B4-BE49-F238E27FC236}">
                <a16:creationId xmlns:a16="http://schemas.microsoft.com/office/drawing/2014/main" id="{458F3368-1BAB-43EA-AE6C-BEF848F42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990600"/>
            <a:ext cx="3276599" cy="2702237"/>
          </a:xfrm>
          <a:prstGeom prst="rect">
            <a:avLst/>
          </a:prstGeom>
        </p:spPr>
      </p:pic>
      <p:pic>
        <p:nvPicPr>
          <p:cNvPr id="7" name="圖片 6">
            <a:hlinkClick r:id="rId7"/>
            <a:extLst>
              <a:ext uri="{FF2B5EF4-FFF2-40B4-BE49-F238E27FC236}">
                <a16:creationId xmlns:a16="http://schemas.microsoft.com/office/drawing/2014/main" id="{69D76DEC-B9F5-486F-B584-DFC24A82A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956" y="3810000"/>
            <a:ext cx="3491774" cy="28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6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3" y="-60883"/>
            <a:ext cx="3691637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世界海洋日宣導</a:t>
            </a:r>
            <a:endParaRPr sz="2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830" y="765048"/>
            <a:ext cx="5839969" cy="6476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40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桃園市海洋宣言</a:t>
            </a:r>
            <a:endParaRPr sz="400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329" y="1711198"/>
            <a:ext cx="8915248" cy="48167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海洋孕育生命，人類依賴海洋，</a:t>
            </a:r>
            <a:r>
              <a:rPr sz="2400" spc="-15" dirty="0">
                <a:solidFill>
                  <a:srgbClr val="0070C0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守護海洋，由我做起</a:t>
            </a:r>
            <a:r>
              <a:rPr sz="2400" spc="-1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：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  <a:p>
            <a:pPr marL="354965" indent="-342265">
              <a:lnSpc>
                <a:spcPct val="100000"/>
              </a:lnSpc>
              <a:spcBef>
                <a:spcPts val="2885"/>
              </a:spcBef>
              <a:buFont typeface="Verdana"/>
              <a:buAutoNum type="arabicPeriod"/>
              <a:tabLst>
                <a:tab pos="354965" algn="l"/>
              </a:tabLst>
            </a:pPr>
            <a:r>
              <a:rPr sz="2400" spc="-5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  <a:cs typeface="UKIJ CJK"/>
              </a:rPr>
              <a:t>不</a:t>
            </a:r>
            <a:r>
              <a:rPr sz="2400" spc="-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買</a:t>
            </a:r>
            <a:r>
              <a:rPr sz="2400" spc="-5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不</a:t>
            </a:r>
            <a:r>
              <a:rPr sz="2400" spc="-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吃「避免食用魚種」，永續海洋生命。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  <a:p>
            <a:pPr marL="354965" indent="-342265">
              <a:lnSpc>
                <a:spcPct val="100000"/>
              </a:lnSpc>
              <a:buFont typeface="Verdana"/>
              <a:buAutoNum type="arabicPeriod"/>
              <a:tabLst>
                <a:tab pos="354965" algn="l"/>
              </a:tabLst>
            </a:pPr>
            <a:r>
              <a:rPr sz="2400" spc="-5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不</a:t>
            </a:r>
            <a:r>
              <a:rPr sz="2400" spc="-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撿拾貝殼，愛護海洋生命，尊重海洋生態。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  <a:p>
            <a:pPr marL="355600" indent="-342900">
              <a:lnSpc>
                <a:spcPct val="100000"/>
              </a:lnSpc>
              <a:buFont typeface="Verdana"/>
              <a:buAutoNum type="arabicPeriod"/>
              <a:tabLst>
                <a:tab pos="355600" algn="l"/>
              </a:tabLst>
            </a:pPr>
            <a:r>
              <a:rPr sz="2400" spc="-1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不用塑膠袋，買早餐自備器具，減少海洋垃圾。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  <a:p>
            <a:pPr marL="354965" indent="-342265">
              <a:lnSpc>
                <a:spcPct val="100000"/>
              </a:lnSpc>
              <a:buFont typeface="Verdana"/>
              <a:buAutoNum type="arabicPeriod"/>
              <a:tabLst>
                <a:tab pos="354965" algn="l"/>
              </a:tabLst>
            </a:pPr>
            <a:r>
              <a:rPr sz="2400" spc="-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不浪費用電，隨手關燈、少吹冷氣，減碳避免海洋酸化。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  <a:p>
            <a:pPr marL="354965" indent="-342265">
              <a:lnSpc>
                <a:spcPct val="100000"/>
              </a:lnSpc>
              <a:buFont typeface="Verdana"/>
              <a:buAutoNum type="arabicPeriod"/>
              <a:tabLst>
                <a:tab pos="354965" algn="l"/>
              </a:tabLst>
            </a:pPr>
            <a:r>
              <a:rPr sz="2400" spc="-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不用含磷清潔劑，不讓海洋優養化，減緩海洋死亡區增加。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4787" y="45720"/>
            <a:ext cx="1929383" cy="1438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3" y="-60883"/>
            <a:ext cx="3615437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2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Noto Sans Mono CJK HK"/>
              </a:rPr>
              <a:t>世界海洋日宣導</a:t>
            </a:r>
            <a:endParaRPr sz="2600" dirty="0">
              <a:latin typeface="文鼎標楷注音" panose="020B0602010101010101" pitchFamily="34" charset="-120"/>
              <a:ea typeface="文鼎標楷注音" panose="020B0602010101010101" pitchFamily="34" charset="-120"/>
              <a:cs typeface="Noto Sans Mono CJK H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830" y="765048"/>
            <a:ext cx="3706369" cy="586058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3600" b="0" spc="-2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世界海洋日</a:t>
            </a:r>
            <a:endParaRPr sz="360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875" y="4590034"/>
            <a:ext cx="8373745" cy="2008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95"/>
              </a:spcBef>
            </a:pPr>
            <a:r>
              <a:rPr sz="2400" spc="-3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我國於</a:t>
            </a:r>
            <a:r>
              <a:rPr sz="2400" spc="7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108</a:t>
            </a:r>
            <a:r>
              <a:rPr sz="2400" spc="-3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年</a:t>
            </a:r>
            <a:r>
              <a:rPr sz="2400" spc="7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11</a:t>
            </a:r>
            <a:r>
              <a:rPr sz="2400" spc="-3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月</a:t>
            </a:r>
            <a:r>
              <a:rPr sz="2400" spc="7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20</a:t>
            </a:r>
            <a:r>
              <a:rPr sz="2400" spc="-4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日公布《海洋基本法》，該法參照聯合國</a:t>
            </a:r>
            <a:r>
              <a:rPr sz="2400" spc="7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2009</a:t>
            </a:r>
            <a:r>
              <a:rPr sz="2400" spc="-3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年將每年的</a:t>
            </a:r>
            <a:r>
              <a:rPr sz="2400" spc="8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6</a:t>
            </a:r>
            <a:r>
              <a:rPr sz="2400" spc="-4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月</a:t>
            </a:r>
            <a:r>
              <a:rPr sz="2400" spc="7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8</a:t>
            </a:r>
            <a:r>
              <a:rPr sz="2400" spc="-4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日訂</a:t>
            </a:r>
            <a:r>
              <a:rPr sz="2400" spc="-45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為</a:t>
            </a:r>
            <a:r>
              <a:rPr sz="2400" spc="-4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「世界海洋日」</a:t>
            </a:r>
            <a:r>
              <a:rPr sz="2400" spc="-3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之精神，在第</a:t>
            </a:r>
            <a:r>
              <a:rPr sz="2400" spc="7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18</a:t>
            </a:r>
            <a:r>
              <a:rPr sz="2400" spc="-4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條明定「為促使政府及社會各界深植</a:t>
            </a:r>
            <a:r>
              <a:rPr sz="2400" spc="-3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海洋意識，</a:t>
            </a:r>
            <a:r>
              <a:rPr sz="2400" spc="-20" dirty="0">
                <a:solidFill>
                  <a:srgbClr val="0070C0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cs typeface="Arial"/>
              </a:rPr>
              <a:t>每年6月8日</a:t>
            </a:r>
            <a:r>
              <a:rPr sz="2400" spc="-45" dirty="0">
                <a:solidFill>
                  <a:srgbClr val="0070C0"/>
                </a:solidFill>
                <a:highlight>
                  <a:srgbClr val="FFFF00"/>
                </a:highlight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為</a:t>
            </a:r>
            <a:r>
              <a:rPr sz="2400" spc="-20" dirty="0">
                <a:solidFill>
                  <a:srgbClr val="0070C0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cs typeface="Arial"/>
              </a:rPr>
              <a:t>國家海洋日</a:t>
            </a:r>
            <a:r>
              <a:rPr sz="2400" spc="-4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」。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3092" y="45719"/>
            <a:ext cx="1930907" cy="14386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3041" y="1623136"/>
            <a:ext cx="7527925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400" spc="-4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海洋約佔地球表面的</a:t>
            </a:r>
            <a:r>
              <a:rPr sz="2400" spc="-3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rial"/>
              </a:rPr>
              <a:t>72</a:t>
            </a:r>
            <a:r>
              <a:rPr sz="2400" spc="-4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％，是</a:t>
            </a:r>
            <a:r>
              <a:rPr sz="2400" spc="-45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  <a:cs typeface="UKIJ CJK"/>
              </a:rPr>
              <a:t>一</a:t>
            </a:r>
            <a:r>
              <a:rPr sz="2400" spc="-4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切生命的起源</a:t>
            </a:r>
            <a:r>
              <a:rPr sz="2400" spc="-45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和</a:t>
            </a:r>
            <a:r>
              <a:rPr sz="2400" spc="-4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維生的根據，</a:t>
            </a:r>
            <a:r>
              <a:rPr sz="2400" spc="-4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為了喚醒人類對於海洋的認識、保</a:t>
            </a:r>
            <a:r>
              <a:rPr sz="2400" spc="-35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護及永續利用</a:t>
            </a:r>
            <a:r>
              <a:rPr sz="2400" spc="-3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，聯合國在</a:t>
            </a:r>
            <a:r>
              <a:rPr sz="2400" spc="-2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rial"/>
              </a:rPr>
              <a:t>2008</a:t>
            </a:r>
            <a:r>
              <a:rPr sz="2400" spc="-3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年</a:t>
            </a:r>
            <a:r>
              <a:rPr sz="2400" spc="-1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rial"/>
              </a:rPr>
              <a:t>12</a:t>
            </a:r>
            <a:r>
              <a:rPr sz="2400" spc="-3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月</a:t>
            </a:r>
            <a:r>
              <a:rPr sz="2400" spc="-2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rial"/>
              </a:rPr>
              <a:t>5</a:t>
            </a:r>
            <a:r>
              <a:rPr sz="2400" spc="-3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日，第</a:t>
            </a:r>
            <a:r>
              <a:rPr sz="2400" spc="-2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rial"/>
              </a:rPr>
              <a:t>63</a:t>
            </a:r>
            <a:r>
              <a:rPr sz="2400" spc="-4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屆聯合國大會通過第</a:t>
            </a:r>
            <a:r>
              <a:rPr sz="2400" spc="-2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rial"/>
              </a:rPr>
              <a:t>111</a:t>
            </a:r>
            <a:r>
              <a:rPr sz="2400" spc="-4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號決議，決定自</a:t>
            </a:r>
            <a:r>
              <a:rPr sz="2400" spc="-1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rial"/>
              </a:rPr>
              <a:t>2009</a:t>
            </a:r>
            <a:r>
              <a:rPr sz="2400" spc="-5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年</a:t>
            </a:r>
            <a:r>
              <a:rPr sz="2400" spc="-35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起，</a:t>
            </a:r>
            <a:r>
              <a:rPr sz="2400" spc="-35" dirty="0">
                <a:solidFill>
                  <a:srgbClr val="0070C0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指定</a:t>
            </a:r>
            <a:r>
              <a:rPr sz="2400" spc="-20" dirty="0">
                <a:solidFill>
                  <a:srgbClr val="0070C0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cs typeface="Arial"/>
              </a:rPr>
              <a:t>6</a:t>
            </a:r>
            <a:r>
              <a:rPr sz="2400" spc="-35" dirty="0">
                <a:solidFill>
                  <a:srgbClr val="0070C0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月</a:t>
            </a:r>
            <a:r>
              <a:rPr sz="2400" spc="-20" dirty="0">
                <a:solidFill>
                  <a:srgbClr val="0070C0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cs typeface="Arial"/>
              </a:rPr>
              <a:t>8</a:t>
            </a:r>
            <a:r>
              <a:rPr sz="2400" spc="-40" dirty="0">
                <a:solidFill>
                  <a:srgbClr val="0070C0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日</a:t>
            </a:r>
            <a:r>
              <a:rPr sz="2400" spc="-45" dirty="0">
                <a:solidFill>
                  <a:srgbClr val="0070C0"/>
                </a:solidFill>
                <a:highlight>
                  <a:srgbClr val="FFFF00"/>
                </a:highlight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為</a:t>
            </a:r>
            <a:r>
              <a:rPr sz="2400" spc="-40" dirty="0">
                <a:solidFill>
                  <a:srgbClr val="0070C0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「世界海洋日」</a:t>
            </a:r>
            <a:r>
              <a:rPr sz="2400" spc="-4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5362" y="3878579"/>
            <a:ext cx="3706369" cy="5873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3600" spc="-1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國家海洋日</a:t>
            </a:r>
            <a:endParaRPr sz="360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3" y="-60883"/>
            <a:ext cx="3615437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世界海洋日宣導</a:t>
            </a:r>
            <a:endParaRPr sz="2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6" y="1017270"/>
            <a:ext cx="28817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UKIJ CJK"/>
              </a:rPr>
              <a:t>分格漫畫主題</a:t>
            </a:r>
            <a:endParaRPr sz="2400" dirty="0">
              <a:latin typeface="文鼎標楷注音" panose="020B0602010101010101" pitchFamily="34" charset="-120"/>
              <a:ea typeface="文鼎標楷注音" panose="020B0602010101010101" pitchFamily="34" charset="-120"/>
              <a:cs typeface="UKIJ CJ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11" y="966216"/>
            <a:ext cx="1929383" cy="14386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7575" y="2683924"/>
            <a:ext cx="780884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20" dirty="0">
                <a:solidFill>
                  <a:srgbClr val="FF8484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Noto Sans CJK HK"/>
              </a:rPr>
              <a:t>永續海洋</a:t>
            </a:r>
            <a:endParaRPr sz="9600" dirty="0">
              <a:latin typeface="文鼎標楷注音" panose="020B0602010101010101" pitchFamily="34" charset="-120"/>
              <a:ea typeface="文鼎標楷注音" panose="020B0602010101010101" pitchFamily="34" charset="-120"/>
              <a:cs typeface="Noto Sans CJK H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8189"/>
            <a:ext cx="887323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世界海洋日-</a:t>
            </a:r>
            <a:r>
              <a:rPr sz="2000" spc="-3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桃園市國民中小學海洋教育分格漫畫宣導</a:t>
            </a:r>
            <a:endParaRPr sz="2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3769" y="6408216"/>
            <a:ext cx="3226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Noto Sans Mono CJK HK"/>
                <a:cs typeface="Noto Sans Mono CJK HK"/>
              </a:rPr>
              <a:t>國小高年級組第一名－楓樹國小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3048" y="6408216"/>
            <a:ext cx="2540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Noto Sans Mono CJK HK"/>
                <a:cs typeface="Noto Sans Mono CJK HK"/>
              </a:rPr>
              <a:t>趙芷彤(官瑞華老師指導)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2323" y="627888"/>
            <a:ext cx="3959352" cy="56022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5857" y="6312204"/>
            <a:ext cx="3683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Noto Sans Mono CJK HK"/>
                <a:cs typeface="Noto Sans Mono CJK HK"/>
              </a:rPr>
              <a:t>國小高年級組第二名－康萊爾中小學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2717" y="6312204"/>
            <a:ext cx="2540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Noto Sans Mono CJK HK"/>
                <a:cs typeface="Noto Sans Mono CJK HK"/>
              </a:rPr>
              <a:t>陳劭齊(施旭娟老師指導)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688848"/>
            <a:ext cx="7918704" cy="5480304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EE1849DC-D3EE-4E1C-9E9C-40371FC754C0}"/>
              </a:ext>
            </a:extLst>
          </p:cNvPr>
          <p:cNvSpPr txBox="1">
            <a:spLocks/>
          </p:cNvSpPr>
          <p:nvPr/>
        </p:nvSpPr>
        <p:spPr>
          <a:xfrm>
            <a:off x="76200" y="18189"/>
            <a:ext cx="887323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Noto Sans Mono CJK HK"/>
                <a:ea typeface="+mj-ea"/>
                <a:cs typeface="Noto Sans Mono CJK HK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zh-TW" altLang="en-US" sz="2000" spc="-1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</a:t>
            </a:r>
            <a:r>
              <a:rPr lang="en-US" altLang="zh-TW" sz="2000" spc="-1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-</a:t>
            </a:r>
            <a:r>
              <a:rPr lang="zh-TW" altLang="en-US" sz="2000" spc="-3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桃園市國民中小學海洋教育分格漫畫宣導</a:t>
            </a:r>
            <a:endParaRPr lang="zh-TW" altLang="en-US" sz="2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5857" y="6350609"/>
            <a:ext cx="322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國小高年級組第三名－南勢國小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5136" y="6350609"/>
            <a:ext cx="254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謝祥云(徐瑞芳老師指導)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2323" y="632460"/>
            <a:ext cx="3959352" cy="559307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30570DB4-6BA9-482C-BF4F-1088F82DD4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8189"/>
            <a:ext cx="887323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世界海洋日-</a:t>
            </a:r>
            <a:r>
              <a:rPr sz="2000" spc="-3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桃園市國民中小學海洋教育分格漫畫宣導</a:t>
            </a:r>
            <a:endParaRPr sz="2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11681" y="6361887"/>
            <a:ext cx="322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國小中年級組第一名－頭洲國小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0960" y="6361887"/>
            <a:ext cx="254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古愛榳(林芯瑜老師指導)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2323" y="733044"/>
            <a:ext cx="3959352" cy="5602223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3F4683E-54A9-46A1-8B10-1BE6B8A595C2}"/>
              </a:ext>
            </a:extLst>
          </p:cNvPr>
          <p:cNvSpPr txBox="1">
            <a:spLocks/>
          </p:cNvSpPr>
          <p:nvPr/>
        </p:nvSpPr>
        <p:spPr>
          <a:xfrm>
            <a:off x="76200" y="18189"/>
            <a:ext cx="887323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Noto Sans Mono CJK HK"/>
                <a:ea typeface="+mj-ea"/>
                <a:cs typeface="Noto Sans Mono CJK HK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zh-TW" altLang="en-US" sz="2000" spc="-1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世界海洋日</a:t>
            </a:r>
            <a:r>
              <a:rPr lang="en-US" altLang="zh-TW" sz="2000" spc="-1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-</a:t>
            </a:r>
            <a:r>
              <a:rPr lang="zh-TW" altLang="en-US" sz="2000" spc="-3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桃園市國民中小學海洋教育分格漫畫宣導</a:t>
            </a:r>
            <a:endParaRPr lang="zh-TW" altLang="en-US" sz="2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362</Words>
  <Application>Microsoft Office PowerPoint</Application>
  <PresentationFormat>如螢幕大小 (4:3)</PresentationFormat>
  <Paragraphs>79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4" baseType="lpstr">
      <vt:lpstr>Noto Sans CJK HK</vt:lpstr>
      <vt:lpstr>Noto Sans Mono CJK HK</vt:lpstr>
      <vt:lpstr>Noto Serif CJK JP</vt:lpstr>
      <vt:lpstr>Roboto</vt:lpstr>
      <vt:lpstr>UKIJ CJK</vt:lpstr>
      <vt:lpstr>文鼎標楷注音</vt:lpstr>
      <vt:lpstr>文鼎標楷注音破音一</vt:lpstr>
      <vt:lpstr>文鼎標楷注音破音二</vt:lpstr>
      <vt:lpstr>新細明體</vt:lpstr>
      <vt:lpstr>Arial</vt:lpstr>
      <vt:lpstr>Calibri</vt:lpstr>
      <vt:lpstr>Verdana</vt:lpstr>
      <vt:lpstr>Office Theme</vt:lpstr>
      <vt:lpstr>世界海洋日- 桃園市國民中小學海洋教育宣導</vt:lpstr>
      <vt:lpstr>PowerPoint 簡報</vt:lpstr>
      <vt:lpstr>世界海洋日宣導</vt:lpstr>
      <vt:lpstr>世界海洋日</vt:lpstr>
      <vt:lpstr>世界海洋日宣導</vt:lpstr>
      <vt:lpstr>世界海洋日-桃園市國民中小學海洋教育分格漫畫宣導</vt:lpstr>
      <vt:lpstr>PowerPoint 簡報</vt:lpstr>
      <vt:lpstr>世界海洋日-桃園市國民中小學海洋教育分格漫畫宣導</vt:lpstr>
      <vt:lpstr>PowerPoint 簡報</vt:lpstr>
      <vt:lpstr>世界海洋日-桃園市國民中小學海洋教育分格漫畫宣導</vt:lpstr>
      <vt:lpstr>世界海洋日-桃園市國民中小學海洋教育分格漫畫宣導</vt:lpstr>
      <vt:lpstr>世界海洋日-桃園市國民中小學海洋教育分格漫畫宣導</vt:lpstr>
      <vt:lpstr>世界海洋日-桃園市國民中小學海洋教育分格漫畫宣導</vt:lpstr>
      <vt:lpstr>世界海洋日-桃園市國民中小學海洋教育分格漫畫宣導</vt:lpstr>
      <vt:lpstr>世界海洋日-桃園市國民中小學海洋教育宣導</vt:lpstr>
      <vt:lpstr>相關補充</vt:lpstr>
      <vt:lpstr>世界海洋日-桃園市國民中小學海洋教育宣導</vt:lpstr>
      <vt:lpstr>世界海洋日-桃園市國民中小學海洋教育宣導</vt:lpstr>
      <vt:lpstr>相關補充</vt:lpstr>
      <vt:lpstr>世界海洋日-桃園市國民中小學海洋教育宣導</vt:lpstr>
      <vt:lpstr>世界海洋日-桃園市國民中小學海洋教育宣導小遊戲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世界海洋日-桃園市國民中小學海洋教育分格漫畫宣導</dc:title>
  <dc:creator>us</dc:creator>
  <cp:lastModifiedBy>教學組專用電腦</cp:lastModifiedBy>
  <cp:revision>7</cp:revision>
  <dcterms:created xsi:type="dcterms:W3CDTF">2024-05-31T01:46:44Z</dcterms:created>
  <dcterms:modified xsi:type="dcterms:W3CDTF">2024-05-31T02:31:46Z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2024-05-17T00:00:00Z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2024-05-31T00:00:00Z</vt:filetime>
  </property>
  <property fmtid="{D5CDD505-2E9C-101B-9397-08002B2CF9AE}" pid="5" name="Producer">
    <vt:lpwstr>3-Heights(TM) PDF Security Shell 4.8.25.2 (http://www.pdf-tools.com)</vt:lpwstr>
  </property>
</Properties>
</file>