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2" r:id="rId4"/>
    <p:sldId id="259" r:id="rId5"/>
  </p:sldIdLst>
  <p:sldSz cx="18288000" cy="10287000"/>
  <p:notesSz cx="6858000" cy="9144000"/>
  <p:embeddedFontLst>
    <p:embeddedFont>
      <p:font typeface="書法中楷（注音一）" panose="02010609010101010101" pitchFamily="49" charset="-120"/>
      <p:regular r:id="rId7"/>
    </p:embeddedFont>
    <p:embeddedFont>
      <p:font typeface="書法中楷（破音二）" panose="02010609010101010101" pitchFamily="49" charset="-12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標楷體" panose="03000509000000000000" pitchFamily="65" charset="-12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904" autoAdjust="0"/>
  </p:normalViewPr>
  <p:slideViewPr>
    <p:cSldViewPr>
      <p:cViewPr varScale="1">
        <p:scale>
          <a:sx n="62" d="100"/>
          <a:sy n="62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CA95-E445-45DE-A093-2AF4542EFD24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9F99-27C3-4457-AD20-F2D0CDE066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1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全民健保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</a:t>
            </a:r>
          </a:p>
          <a:p>
            <a:r>
              <a:rPr lang="en-US" altLang="zh-TW" dirty="0"/>
              <a:t>https://www.youtube.com/watch?v=rS-EG4k1WQE&amp;ab_channel=%E7%B6%B2%E8%B7%AF%E8%B3%87%E6%BA%90%E7%B5%84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9F99-27C3-4457-AD20-F2D0CDE066C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藥品分三級 用藥看標示</a:t>
            </a:r>
          </a:p>
          <a:p>
            <a:r>
              <a:rPr lang="en-US" altLang="zh-TW" dirty="0"/>
              <a:t>https://www.youtube.com/watch?v=p0D0_kFdSRI&amp;list=PLA1ZLwecsYyxRVEZzk-CdGiTG4O6UnZ0l&amp;index=1&amp;ab_channel=%E5%A3%AB%E5%A5%87%E5%82%B3%E6%92%AD%E6%95%B4%E5%90%88%E8%A1%8C%E9%8A%B7%E5%85%AC%E5%8F%B8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9F99-27C3-4457-AD20-F2D0CDE066C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3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吃藥能配茶或咖啡嗎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?【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用藥安全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r>
              <a:rPr lang="en-US" altLang="zh-TW" dirty="0"/>
              <a:t>https://www.youtube.com/watch?v=AtWLoKJ2jfI&amp;ab_channel=%E5%A4%A9%E4%B8%BB%E6%95%99%E8%8B%A5%E7%91%9F%E9%86%AB%E7%99%82%E8%B2%A1%E5%9C%98%E6%B3%95%E4%BA%BA%E8%8B%A5%E7%91%9F%E9%86%AB%E9%99%A2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9F99-27C3-4457-AD20-F2D0CDE066C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5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hyperlink" Target="https://www.youtube.com/watch?v=rS-EG4k1WQE&amp;ab_channel=%E7%B6%B2%E8%B7%AF%E8%B3%87%E6%BA%90%E7%B5%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AtWLoKJ2jfI&amp;ab_channel=%E5%A4%A9%E4%B8%BB%E6%95%99%E8%8B%A5%E7%91%9F%E9%86%AB%E7%99%82%E8%B2%A1%E5%9C%98%E6%B3%95%E4%BA%BA%E8%8B%A5%E7%91%9F%E9%86%AB%E9%99%A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10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773782">
            <a:off x="-2636533" y="-3185942"/>
            <a:ext cx="7273962" cy="6996229"/>
          </a:xfrm>
          <a:custGeom>
            <a:avLst/>
            <a:gdLst/>
            <a:ahLst/>
            <a:cxnLst/>
            <a:rect l="l" t="t" r="r" b="b"/>
            <a:pathLst>
              <a:path w="7273962" h="6996229">
                <a:moveTo>
                  <a:pt x="0" y="0"/>
                </a:moveTo>
                <a:lnTo>
                  <a:pt x="7273961" y="0"/>
                </a:lnTo>
                <a:lnTo>
                  <a:pt x="7273961" y="6996229"/>
                </a:lnTo>
                <a:lnTo>
                  <a:pt x="0" y="6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143" y="4838700"/>
            <a:ext cx="8049343" cy="6021786"/>
          </a:xfrm>
          <a:custGeom>
            <a:avLst/>
            <a:gdLst/>
            <a:ahLst/>
            <a:cxnLst/>
            <a:rect l="l" t="t" r="r" b="b"/>
            <a:pathLst>
              <a:path w="10867464" h="8180236">
                <a:moveTo>
                  <a:pt x="0" y="0"/>
                </a:moveTo>
                <a:lnTo>
                  <a:pt x="10867464" y="0"/>
                </a:lnTo>
                <a:lnTo>
                  <a:pt x="10867464" y="8180236"/>
                </a:lnTo>
                <a:lnTo>
                  <a:pt x="0" y="8180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00603">
            <a:off x="13721959" y="6774752"/>
            <a:ext cx="6462252" cy="6286009"/>
          </a:xfrm>
          <a:custGeom>
            <a:avLst/>
            <a:gdLst/>
            <a:ahLst/>
            <a:cxnLst/>
            <a:rect l="l" t="t" r="r" b="b"/>
            <a:pathLst>
              <a:path w="6462252" h="6286009">
                <a:moveTo>
                  <a:pt x="0" y="0"/>
                </a:moveTo>
                <a:lnTo>
                  <a:pt x="6462251" y="0"/>
                </a:lnTo>
                <a:lnTo>
                  <a:pt x="6462251" y="6286009"/>
                </a:lnTo>
                <a:lnTo>
                  <a:pt x="0" y="6286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24600" y="495300"/>
            <a:ext cx="11696701" cy="3055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7200" b="1" spc="74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</a:t>
            </a:r>
            <a:r>
              <a:rPr lang="zh-TW" altLang="en-US" sz="7200" b="1" spc="74" dirty="0">
                <a:solidFill>
                  <a:srgbClr val="1C7378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7200" b="1" spc="74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</a:t>
            </a:r>
            <a:r>
              <a:rPr lang="zh-TW" altLang="en-US" sz="7200" b="1" spc="74" dirty="0">
                <a:solidFill>
                  <a:srgbClr val="1C7378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7200" b="1" spc="74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知的事</a:t>
            </a:r>
            <a:r>
              <a:rPr lang="en-US" altLang="zh-TW" sz="7200" b="1" spc="74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—</a:t>
            </a:r>
            <a:r>
              <a:rPr lang="zh-TW" altLang="en-US" sz="7200" b="1" spc="74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全民健保  正確用藥</a:t>
            </a:r>
            <a:endParaRPr lang="en-US" sz="7200" b="1" spc="74" dirty="0">
              <a:solidFill>
                <a:srgbClr val="1C7378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20400" y="5295900"/>
            <a:ext cx="6694611" cy="630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altLang="zh-TW" sz="4499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112</a:t>
            </a:r>
            <a:r>
              <a:rPr lang="zh-TW" altLang="en-US" sz="4499" dirty="0">
                <a:solidFill>
                  <a:srgbClr val="1C737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學年度第二學期</a:t>
            </a:r>
            <a:endParaRPr lang="en-US" sz="4499" dirty="0">
              <a:solidFill>
                <a:srgbClr val="1C7378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563600" y="3480681"/>
            <a:ext cx="4396902" cy="6424396"/>
          </a:xfrm>
          <a:custGeom>
            <a:avLst/>
            <a:gdLst/>
            <a:ahLst/>
            <a:cxnLst/>
            <a:rect l="l" t="t" r="r" b="b"/>
            <a:pathLst>
              <a:path w="6364003" h="9186881">
                <a:moveTo>
                  <a:pt x="6364003" y="0"/>
                </a:moveTo>
                <a:lnTo>
                  <a:pt x="0" y="0"/>
                </a:lnTo>
                <a:lnTo>
                  <a:pt x="0" y="9186881"/>
                </a:lnTo>
                <a:lnTo>
                  <a:pt x="6364003" y="9186881"/>
                </a:lnTo>
                <a:lnTo>
                  <a:pt x="63640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4389" y="-194389"/>
            <a:ext cx="9851465" cy="10648009"/>
            <a:chOff x="0" y="0"/>
            <a:chExt cx="4270789" cy="461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0789" cy="4616105"/>
            </a:xfrm>
            <a:custGeom>
              <a:avLst/>
              <a:gdLst/>
              <a:ahLst/>
              <a:cxnLst/>
              <a:rect l="l" t="t" r="r" b="b"/>
              <a:pathLst>
                <a:path w="4270789" h="4616105">
                  <a:moveTo>
                    <a:pt x="0" y="0"/>
                  </a:moveTo>
                  <a:lnTo>
                    <a:pt x="4270789" y="0"/>
                  </a:lnTo>
                  <a:lnTo>
                    <a:pt x="4270789" y="4616105"/>
                  </a:lnTo>
                  <a:lnTo>
                    <a:pt x="0" y="4616105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38200" y="127224"/>
            <a:ext cx="73914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8000" b="1" spc="74" dirty="0">
                <a:solidFill>
                  <a:srgbClr val="1C737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健康促進小超人</a:t>
            </a:r>
            <a:endParaRPr lang="en-US" sz="8000" b="1" spc="74" dirty="0">
              <a:solidFill>
                <a:srgbClr val="1C737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Freeform 7"/>
          <p:cNvSpPr/>
          <p:nvPr/>
        </p:nvSpPr>
        <p:spPr>
          <a:xfrm rot="8245086">
            <a:off x="16504259" y="-2151092"/>
            <a:ext cx="4857299" cy="4724827"/>
          </a:xfrm>
          <a:custGeom>
            <a:avLst/>
            <a:gdLst/>
            <a:ahLst/>
            <a:cxnLst/>
            <a:rect l="l" t="t" r="r" b="b"/>
            <a:pathLst>
              <a:path w="4857299" h="4724827">
                <a:moveTo>
                  <a:pt x="0" y="0"/>
                </a:moveTo>
                <a:lnTo>
                  <a:pt x="4857299" y="0"/>
                </a:lnTo>
                <a:lnTo>
                  <a:pt x="4857299" y="4724827"/>
                </a:lnTo>
                <a:lnTo>
                  <a:pt x="0" y="4724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1720299" y="8394107"/>
            <a:ext cx="4761888" cy="4580071"/>
          </a:xfrm>
          <a:custGeom>
            <a:avLst/>
            <a:gdLst/>
            <a:ahLst/>
            <a:cxnLst/>
            <a:rect l="l" t="t" r="r" b="b"/>
            <a:pathLst>
              <a:path w="4761888" h="4580071">
                <a:moveTo>
                  <a:pt x="0" y="0"/>
                </a:moveTo>
                <a:lnTo>
                  <a:pt x="4761888" y="0"/>
                </a:lnTo>
                <a:lnTo>
                  <a:pt x="4761888" y="4580070"/>
                </a:lnTo>
                <a:lnTo>
                  <a:pt x="0" y="4580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9" name="圖片 8">
            <a:hlinkClick r:id="rId9"/>
            <a:extLst>
              <a:ext uri="{FF2B5EF4-FFF2-40B4-BE49-F238E27FC236}">
                <a16:creationId xmlns:a16="http://schemas.microsoft.com/office/drawing/2014/main" id="{577B3310-E6E9-47BA-9371-DC3B2BC49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228" y="1493665"/>
            <a:ext cx="13044372" cy="7375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921" y="3924300"/>
            <a:ext cx="4929279" cy="5784838"/>
          </a:xfrm>
          <a:custGeom>
            <a:avLst/>
            <a:gdLst/>
            <a:ahLst/>
            <a:cxnLst/>
            <a:rect l="l" t="t" r="r" b="b"/>
            <a:pathLst>
              <a:path w="7942727" h="8861054">
                <a:moveTo>
                  <a:pt x="0" y="0"/>
                </a:moveTo>
                <a:lnTo>
                  <a:pt x="7942726" y="0"/>
                </a:lnTo>
                <a:lnTo>
                  <a:pt x="7942726" y="8861054"/>
                </a:lnTo>
                <a:lnTo>
                  <a:pt x="0" y="8861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09814" y="-117387"/>
            <a:ext cx="9199540" cy="10521774"/>
            <a:chOff x="0" y="0"/>
            <a:chExt cx="3988167" cy="45613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88167" cy="4561380"/>
            </a:xfrm>
            <a:custGeom>
              <a:avLst/>
              <a:gdLst/>
              <a:ahLst/>
              <a:cxnLst/>
              <a:rect l="l" t="t" r="r" b="b"/>
              <a:pathLst>
                <a:path w="3988167" h="4561380">
                  <a:moveTo>
                    <a:pt x="0" y="0"/>
                  </a:moveTo>
                  <a:lnTo>
                    <a:pt x="3988167" y="0"/>
                  </a:lnTo>
                  <a:lnTo>
                    <a:pt x="3988167" y="4561380"/>
                  </a:lnTo>
                  <a:lnTo>
                    <a:pt x="0" y="4561380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Freeform 5"/>
          <p:cNvSpPr/>
          <p:nvPr/>
        </p:nvSpPr>
        <p:spPr>
          <a:xfrm rot="-8100000">
            <a:off x="15005292" y="7962755"/>
            <a:ext cx="4717900" cy="5118038"/>
          </a:xfrm>
          <a:custGeom>
            <a:avLst/>
            <a:gdLst/>
            <a:ahLst/>
            <a:cxnLst/>
            <a:rect l="l" t="t" r="r" b="b"/>
            <a:pathLst>
              <a:path w="4717900" h="5118038">
                <a:moveTo>
                  <a:pt x="0" y="0"/>
                </a:moveTo>
                <a:lnTo>
                  <a:pt x="4717900" y="0"/>
                </a:lnTo>
                <a:lnTo>
                  <a:pt x="4717900" y="5118038"/>
                </a:lnTo>
                <a:lnTo>
                  <a:pt x="0" y="511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170947">
            <a:off x="-2909239" y="-2804021"/>
            <a:ext cx="5262639" cy="5119113"/>
          </a:xfrm>
          <a:custGeom>
            <a:avLst/>
            <a:gdLst/>
            <a:ahLst/>
            <a:cxnLst/>
            <a:rect l="l" t="t" r="r" b="b"/>
            <a:pathLst>
              <a:path w="5262639" h="5119113">
                <a:moveTo>
                  <a:pt x="0" y="0"/>
                </a:moveTo>
                <a:lnTo>
                  <a:pt x="5262639" y="0"/>
                </a:lnTo>
                <a:lnTo>
                  <a:pt x="5262639" y="5119113"/>
                </a:lnTo>
                <a:lnTo>
                  <a:pt x="0" y="5119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5EF38AE-BDBC-4F96-80AD-DA737207D8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800100"/>
            <a:ext cx="12482332" cy="8344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94389" y="-222159"/>
            <a:ext cx="10041243" cy="10731318"/>
            <a:chOff x="0" y="0"/>
            <a:chExt cx="4353061" cy="46522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53061" cy="4652221"/>
            </a:xfrm>
            <a:custGeom>
              <a:avLst/>
              <a:gdLst/>
              <a:ahLst/>
              <a:cxnLst/>
              <a:rect l="l" t="t" r="r" b="b"/>
              <a:pathLst>
                <a:path w="4353061" h="4652221">
                  <a:moveTo>
                    <a:pt x="0" y="0"/>
                  </a:moveTo>
                  <a:lnTo>
                    <a:pt x="4353061" y="0"/>
                  </a:lnTo>
                  <a:lnTo>
                    <a:pt x="4353061" y="4652221"/>
                  </a:lnTo>
                  <a:lnTo>
                    <a:pt x="0" y="4652221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Freeform 5"/>
          <p:cNvSpPr/>
          <p:nvPr/>
        </p:nvSpPr>
        <p:spPr>
          <a:xfrm rot="8100000">
            <a:off x="16215002" y="-2267293"/>
            <a:ext cx="5565859" cy="5414063"/>
          </a:xfrm>
          <a:custGeom>
            <a:avLst/>
            <a:gdLst/>
            <a:ahLst/>
            <a:cxnLst/>
            <a:rect l="l" t="t" r="r" b="b"/>
            <a:pathLst>
              <a:path w="5565859" h="5414063">
                <a:moveTo>
                  <a:pt x="0" y="0"/>
                </a:moveTo>
                <a:lnTo>
                  <a:pt x="5565859" y="0"/>
                </a:lnTo>
                <a:lnTo>
                  <a:pt x="5565859" y="5414063"/>
                </a:lnTo>
                <a:lnTo>
                  <a:pt x="0" y="54140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32809">
            <a:off x="-894034" y="7979877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圖片 8">
            <a:hlinkClick r:id="rId7"/>
            <a:extLst>
              <a:ext uri="{FF2B5EF4-FFF2-40B4-BE49-F238E27FC236}">
                <a16:creationId xmlns:a16="http://schemas.microsoft.com/office/drawing/2014/main" id="{4F734CF7-8D6B-496C-808E-7AEAF82B6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723900"/>
            <a:ext cx="14125606" cy="7975535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F51D7A97-E839-402F-BC13-84967A7ADF8C}"/>
              </a:ext>
            </a:extLst>
          </p:cNvPr>
          <p:cNvSpPr/>
          <p:nvPr/>
        </p:nvSpPr>
        <p:spPr>
          <a:xfrm rot="78320">
            <a:off x="13159446" y="5811298"/>
            <a:ext cx="4858127" cy="4152457"/>
          </a:xfrm>
          <a:custGeom>
            <a:avLst/>
            <a:gdLst/>
            <a:ahLst/>
            <a:cxnLst/>
            <a:rect l="l" t="t" r="r" b="b"/>
            <a:pathLst>
              <a:path w="8446998" h="8324132">
                <a:moveTo>
                  <a:pt x="0" y="0"/>
                </a:moveTo>
                <a:lnTo>
                  <a:pt x="8446998" y="0"/>
                </a:lnTo>
                <a:lnTo>
                  <a:pt x="8446998" y="8324132"/>
                </a:lnTo>
                <a:lnTo>
                  <a:pt x="0" y="8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228</Words>
  <Application>Microsoft Office PowerPoint</Application>
  <PresentationFormat>自訂</PresentationFormat>
  <Paragraphs>12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標楷體</vt:lpstr>
      <vt:lpstr>Arial</vt:lpstr>
      <vt:lpstr>Calibri</vt:lpstr>
      <vt:lpstr>書法中楷（破音二）</vt:lpstr>
      <vt:lpstr>新細明體</vt:lpstr>
      <vt:lpstr>書法中楷（注音一）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學務主任</dc:creator>
  <cp:lastModifiedBy>教學組專用電腦</cp:lastModifiedBy>
  <cp:revision>8</cp:revision>
  <dcterms:created xsi:type="dcterms:W3CDTF">2006-08-16T00:00:00Z</dcterms:created>
  <dcterms:modified xsi:type="dcterms:W3CDTF">2024-04-18T07:16:29Z</dcterms:modified>
  <dc:identifier>DAGCvooBx84</dc:identifier>
</cp:coreProperties>
</file>