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8" r:id="rId6"/>
    <p:sldId id="260" r:id="rId7"/>
    <p:sldId id="263" r:id="rId8"/>
    <p:sldId id="261" r:id="rId9"/>
    <p:sldId id="267" r:id="rId10"/>
    <p:sldId id="266" r:id="rId11"/>
    <p:sldId id="262" r:id="rId12"/>
    <p:sldId id="264" r:id="rId13"/>
    <p:sldId id="265" r:id="rId14"/>
    <p:sldId id="270" r:id="rId15"/>
    <p:sldId id="271" r:id="rId16"/>
    <p:sldId id="269" r:id="rId17"/>
  </p:sldIdLst>
  <p:sldSz cx="18288000" cy="10287000"/>
  <p:notesSz cx="6858000" cy="9144000"/>
  <p:embeddedFontLst>
    <p:embeddedFont>
      <p:font typeface="Asap Condensed Bold" panose="02020500000000000000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書法中楷（注音一）" panose="02010609010101010101" pitchFamily="49" charset="-120"/>
      <p:regular r:id="rId24"/>
    </p:embeddedFont>
    <p:embeddedFont>
      <p:font typeface="書法中楷（破音二）" panose="02010609010101010101" pitchFamily="49" charset="-120"/>
      <p:regular r:id="rId25"/>
    </p:embeddedFont>
    <p:embeddedFont>
      <p:font typeface="書法中楷（破音三）" panose="02010609010101010101" pitchFamily="49" charset="-12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480" autoAdjust="0"/>
  </p:normalViewPr>
  <p:slideViewPr>
    <p:cSldViewPr>
      <p:cViewPr varScale="1">
        <p:scale>
          <a:sx n="66" d="100"/>
          <a:sy n="66" d="100"/>
        </p:scale>
        <p:origin x="10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A05B2-DE31-4C6B-93C7-7BB341F92057}" type="datetimeFigureOut">
              <a:rPr lang="zh-TW" altLang="en-US" smtClean="0"/>
              <a:t>2024/9/20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B7AF6-6407-47A0-A568-C96ACE0901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04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B7AF6-6407-47A0-A568-C96ACE09016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86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https://recycle.rethinktw.org/game/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B7AF6-6407-47A0-A568-C96ACE09016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30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https://recycle.rethinktw.org/catalogue/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B7AF6-6407-47A0-A568-C96ACE09016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555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B7AF6-6407-47A0-A568-C96ACE09016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991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cycle.rethinktw.org/game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cycle.rethinktw.org/catalogue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66891" y="8301717"/>
            <a:ext cx="5895827" cy="1305679"/>
            <a:chOff x="0" y="0"/>
            <a:chExt cx="812800" cy="1800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80001"/>
            </a:xfrm>
            <a:custGeom>
              <a:avLst/>
              <a:gdLst/>
              <a:ahLst/>
              <a:cxnLst/>
              <a:rect l="l" t="t" r="r" b="b"/>
              <a:pathLst>
                <a:path w="812800" h="180001">
                  <a:moveTo>
                    <a:pt x="90001" y="0"/>
                  </a:moveTo>
                  <a:lnTo>
                    <a:pt x="722799" y="0"/>
                  </a:lnTo>
                  <a:cubicBezTo>
                    <a:pt x="746669" y="0"/>
                    <a:pt x="769561" y="9482"/>
                    <a:pt x="786439" y="26361"/>
                  </a:cubicBezTo>
                  <a:cubicBezTo>
                    <a:pt x="803318" y="43239"/>
                    <a:pt x="812800" y="66131"/>
                    <a:pt x="812800" y="90001"/>
                  </a:cubicBezTo>
                  <a:lnTo>
                    <a:pt x="812800" y="90001"/>
                  </a:lnTo>
                  <a:cubicBezTo>
                    <a:pt x="812800" y="139707"/>
                    <a:pt x="772505" y="180001"/>
                    <a:pt x="722799" y="180001"/>
                  </a:cubicBezTo>
                  <a:lnTo>
                    <a:pt x="90001" y="180001"/>
                  </a:lnTo>
                  <a:cubicBezTo>
                    <a:pt x="66131" y="180001"/>
                    <a:pt x="43239" y="170519"/>
                    <a:pt x="26361" y="153641"/>
                  </a:cubicBezTo>
                  <a:cubicBezTo>
                    <a:pt x="9482" y="136762"/>
                    <a:pt x="0" y="113870"/>
                    <a:pt x="0" y="90001"/>
                  </a:cubicBezTo>
                  <a:lnTo>
                    <a:pt x="0" y="90001"/>
                  </a:lnTo>
                  <a:cubicBezTo>
                    <a:pt x="0" y="66131"/>
                    <a:pt x="9482" y="43239"/>
                    <a:pt x="26361" y="26361"/>
                  </a:cubicBezTo>
                  <a:cubicBezTo>
                    <a:pt x="43239" y="9482"/>
                    <a:pt x="66131" y="0"/>
                    <a:pt x="90001" y="0"/>
                  </a:cubicBezTo>
                  <a:close/>
                </a:path>
              </a:pathLst>
            </a:custGeom>
            <a:solidFill>
              <a:srgbClr val="FFE87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227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書法中楷（注音一）" panose="02010609010101010101" pitchFamily="49" charset="-120"/>
                <a:ea typeface="書法中楷（注音一）" panose="02010609010101010101" pitchFamily="49" charset="-12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8784936" y="117604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41232">
            <a:off x="14225274" y="812959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5079" y="1332443"/>
            <a:ext cx="8707981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30"/>
              </a:lnSpc>
            </a:pPr>
            <a:r>
              <a:rPr lang="en-US" sz="1067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源頭減廢</a:t>
            </a:r>
          </a:p>
          <a:p>
            <a:pPr algn="l">
              <a:lnSpc>
                <a:spcPts val="10030"/>
              </a:lnSpc>
            </a:pPr>
            <a:endParaRPr lang="en-US" sz="1067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l">
              <a:lnSpc>
                <a:spcPts val="10030"/>
              </a:lnSpc>
            </a:pPr>
            <a:r>
              <a:rPr lang="en-US" sz="1067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垃圾分類</a:t>
            </a:r>
          </a:p>
          <a:p>
            <a:pPr algn="l">
              <a:lnSpc>
                <a:spcPts val="10030"/>
              </a:lnSpc>
            </a:pPr>
            <a:endParaRPr lang="en-US" sz="1067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l">
              <a:lnSpc>
                <a:spcPts val="10030"/>
              </a:lnSpc>
            </a:pPr>
            <a:r>
              <a:rPr lang="en-US" sz="1067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資源回收</a:t>
            </a:r>
          </a:p>
          <a:p>
            <a:pPr algn="l">
              <a:lnSpc>
                <a:spcPts val="10030"/>
              </a:lnSpc>
            </a:pPr>
            <a:endParaRPr lang="en-US" sz="10670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076145" y="1680219"/>
            <a:ext cx="5843195" cy="5711723"/>
          </a:xfrm>
          <a:custGeom>
            <a:avLst/>
            <a:gdLst/>
            <a:ahLst/>
            <a:cxnLst/>
            <a:rect l="l" t="t" r="r" b="b"/>
            <a:pathLst>
              <a:path w="5843195" h="5711723">
                <a:moveTo>
                  <a:pt x="0" y="0"/>
                </a:moveTo>
                <a:lnTo>
                  <a:pt x="5843195" y="0"/>
                </a:lnTo>
                <a:lnTo>
                  <a:pt x="5843195" y="5711723"/>
                </a:lnTo>
                <a:lnTo>
                  <a:pt x="0" y="5711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30076">
            <a:off x="7611202" y="-1093035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473" y="873023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9" y="0"/>
                </a:lnTo>
                <a:lnTo>
                  <a:pt x="3701079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77135" y="8644509"/>
            <a:ext cx="5275339" cy="609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5"/>
              </a:lnSpc>
              <a:spcBef>
                <a:spcPct val="0"/>
              </a:spcBef>
            </a:pPr>
            <a:r>
              <a:rPr lang="zh-TW" altLang="en-US" sz="3932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山豐國小學務處</a:t>
            </a:r>
            <a:endParaRPr lang="en-US" sz="3932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34946" y="467035"/>
            <a:ext cx="2436586" cy="2381763"/>
          </a:xfrm>
          <a:custGeom>
            <a:avLst/>
            <a:gdLst/>
            <a:ahLst/>
            <a:cxnLst/>
            <a:rect l="l" t="t" r="r" b="b"/>
            <a:pathLst>
              <a:path w="2436586" h="2381763">
                <a:moveTo>
                  <a:pt x="0" y="0"/>
                </a:moveTo>
                <a:lnTo>
                  <a:pt x="2436585" y="0"/>
                </a:lnTo>
                <a:lnTo>
                  <a:pt x="2436585" y="2381763"/>
                </a:lnTo>
                <a:lnTo>
                  <a:pt x="0" y="2381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319" y="2552700"/>
            <a:ext cx="8728281" cy="6934200"/>
          </a:xfrm>
          <a:custGeom>
            <a:avLst/>
            <a:gdLst/>
            <a:ahLst/>
            <a:cxnLst/>
            <a:rect l="l" t="t" r="r" b="b"/>
            <a:pathLst>
              <a:path w="10297436" h="7816351">
                <a:moveTo>
                  <a:pt x="0" y="0"/>
                </a:moveTo>
                <a:lnTo>
                  <a:pt x="10297436" y="0"/>
                </a:lnTo>
                <a:lnTo>
                  <a:pt x="10297436" y="7816351"/>
                </a:lnTo>
                <a:lnTo>
                  <a:pt x="0" y="7816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6388" y="3390900"/>
            <a:ext cx="4224388" cy="321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26"/>
              </a:lnSpc>
            </a:pPr>
            <a:r>
              <a:rPr lang="en-US" sz="9376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紙杯</a:t>
            </a:r>
            <a:endParaRPr lang="en-US" sz="9376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ctr">
              <a:lnSpc>
                <a:spcPts val="13126"/>
              </a:lnSpc>
            </a:pPr>
            <a:r>
              <a:rPr lang="en-US" sz="9376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紙碗</a:t>
            </a:r>
            <a:endParaRPr lang="en-US" sz="9376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240657" y="3924300"/>
            <a:ext cx="4811042" cy="4906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53"/>
              </a:lnSpc>
            </a:pPr>
            <a:r>
              <a:rPr lang="en-US" sz="6000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去蓋洗淨</a:t>
            </a:r>
            <a:endParaRPr lang="en-US" sz="60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ctr">
              <a:lnSpc>
                <a:spcPts val="13553"/>
              </a:lnSpc>
            </a:pPr>
            <a:r>
              <a:rPr lang="en-US" sz="6000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壓扁或</a:t>
            </a:r>
            <a:endParaRPr lang="en-US" sz="60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sym typeface="Asap Condensed Bold"/>
            </a:endParaRPr>
          </a:p>
          <a:p>
            <a:pPr algn="ctr">
              <a:lnSpc>
                <a:spcPts val="13553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疊放</a:t>
            </a:r>
            <a:endParaRPr lang="en-US" sz="66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sym typeface="Asap Condensed Bold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843FAE7-5C49-4FE6-BC2E-9579D052DEE3}"/>
              </a:ext>
            </a:extLst>
          </p:cNvPr>
          <p:cNvSpPr txBox="1"/>
          <p:nvPr/>
        </p:nvSpPr>
        <p:spPr>
          <a:xfrm>
            <a:off x="3886200" y="305902"/>
            <a:ext cx="8077200" cy="1834545"/>
          </a:xfrm>
          <a:prstGeom prst="wedgeRoundRectCallout">
            <a:avLst>
              <a:gd name="adj1" fmla="val 15038"/>
              <a:gd name="adj2" fmla="val 77896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紙容器類</a:t>
            </a:r>
            <a:endParaRPr lang="en-US" altLang="zh-TW" sz="96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74985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44800" y="354548"/>
            <a:ext cx="1752600" cy="1594768"/>
          </a:xfrm>
          <a:custGeom>
            <a:avLst/>
            <a:gdLst/>
            <a:ahLst/>
            <a:cxnLst/>
            <a:rect l="l" t="t" r="r" b="b"/>
            <a:pathLst>
              <a:path w="2436586" h="2381763">
                <a:moveTo>
                  <a:pt x="0" y="0"/>
                </a:moveTo>
                <a:lnTo>
                  <a:pt x="2436585" y="0"/>
                </a:lnTo>
                <a:lnTo>
                  <a:pt x="2436585" y="2381763"/>
                </a:lnTo>
                <a:lnTo>
                  <a:pt x="0" y="2381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8994" y="8611018"/>
            <a:ext cx="16730012" cy="1442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53"/>
              </a:lnSpc>
            </a:pPr>
            <a:r>
              <a:rPr lang="zh-TW" altLang="en-US" sz="66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拔吸管→剪開→</a:t>
            </a:r>
            <a:r>
              <a:rPr lang="en-US" sz="6600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洗淨</a:t>
            </a:r>
            <a:r>
              <a:rPr lang="zh-TW" altLang="en-US" sz="66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→</a:t>
            </a:r>
            <a:r>
              <a:rPr lang="en-US" sz="6600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壓扁</a:t>
            </a:r>
            <a:endParaRPr lang="en-US" sz="66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sym typeface="Asap Condensed Bold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04F39C9-C694-4B4B-A370-071C0355F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680" y="2242473"/>
            <a:ext cx="8454225" cy="6834699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C316169-949F-49CC-8815-B7392D800752}"/>
              </a:ext>
            </a:extLst>
          </p:cNvPr>
          <p:cNvSpPr txBox="1"/>
          <p:nvPr/>
        </p:nvSpPr>
        <p:spPr>
          <a:xfrm>
            <a:off x="3871937" y="21199"/>
            <a:ext cx="8077200" cy="1834545"/>
          </a:xfrm>
          <a:prstGeom prst="wedgeRoundRectCallout">
            <a:avLst>
              <a:gd name="adj1" fmla="val -30268"/>
              <a:gd name="adj2" fmla="val 76575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紙容器類</a:t>
            </a:r>
            <a:endParaRPr lang="en-US" altLang="zh-TW" sz="96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AEF8AF8-1931-4BBB-B5D5-F7F6CBE48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73" y="2628900"/>
            <a:ext cx="5018654" cy="333380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24F6466-594D-4B33-A354-36CAC08EB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66" t="6704" r="23333" b="12667"/>
          <a:stretch/>
        </p:blipFill>
        <p:spPr>
          <a:xfrm>
            <a:off x="5638800" y="2628900"/>
            <a:ext cx="3087250" cy="333380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BAA8A07-3278-4182-B0D1-DCB78FD2E9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446" t="18950" r="3333" b="21800"/>
          <a:stretch/>
        </p:blipFill>
        <p:spPr>
          <a:xfrm>
            <a:off x="1645225" y="6210300"/>
            <a:ext cx="5562600" cy="26804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1827013"/>
            <a:ext cx="3505200" cy="3852646"/>
          </a:xfrm>
          <a:custGeom>
            <a:avLst/>
            <a:gdLst/>
            <a:ahLst/>
            <a:cxnLst/>
            <a:rect l="l" t="t" r="r" b="b"/>
            <a:pathLst>
              <a:path w="3515289" h="3464891">
                <a:moveTo>
                  <a:pt x="0" y="0"/>
                </a:moveTo>
                <a:lnTo>
                  <a:pt x="3515289" y="0"/>
                </a:lnTo>
                <a:lnTo>
                  <a:pt x="3515289" y="3464891"/>
                </a:lnTo>
                <a:lnTo>
                  <a:pt x="0" y="3464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35000" y="2664811"/>
            <a:ext cx="4560598" cy="3393089"/>
          </a:xfrm>
          <a:custGeom>
            <a:avLst/>
            <a:gdLst/>
            <a:ahLst/>
            <a:cxnLst/>
            <a:rect l="l" t="t" r="r" b="b"/>
            <a:pathLst>
              <a:path w="3798886" h="2872329">
                <a:moveTo>
                  <a:pt x="0" y="0"/>
                </a:moveTo>
                <a:lnTo>
                  <a:pt x="3798886" y="0"/>
                </a:lnTo>
                <a:lnTo>
                  <a:pt x="3798886" y="2872329"/>
                </a:lnTo>
                <a:lnTo>
                  <a:pt x="0" y="2872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819401" y="6591300"/>
            <a:ext cx="5943600" cy="3319246"/>
          </a:xfrm>
          <a:custGeom>
            <a:avLst/>
            <a:gdLst/>
            <a:ahLst/>
            <a:cxnLst/>
            <a:rect l="l" t="t" r="r" b="b"/>
            <a:pathLst>
              <a:path w="5374856" h="2678731">
                <a:moveTo>
                  <a:pt x="0" y="0"/>
                </a:moveTo>
                <a:lnTo>
                  <a:pt x="5374857" y="0"/>
                </a:lnTo>
                <a:lnTo>
                  <a:pt x="5374857" y="2678731"/>
                </a:lnTo>
                <a:lnTo>
                  <a:pt x="0" y="267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39427" y="155598"/>
            <a:ext cx="11778744" cy="2509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7"/>
              </a:lnSpc>
            </a:pPr>
            <a:r>
              <a:rPr lang="en-US" sz="7476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這些東西不能回收</a:t>
            </a:r>
            <a:endParaRPr lang="en-US" sz="7476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ctr">
              <a:lnSpc>
                <a:spcPts val="10467"/>
              </a:lnSpc>
              <a:spcBef>
                <a:spcPct val="0"/>
              </a:spcBef>
            </a:pPr>
            <a:r>
              <a:rPr lang="en-US" sz="7476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請丟</a:t>
            </a:r>
            <a:r>
              <a:rPr lang="en-US" sz="7476" b="1" dirty="0" err="1">
                <a:solidFill>
                  <a:srgbClr val="FF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cs typeface="Asap Condensed Bold"/>
                <a:sym typeface="Asap Condensed Bold"/>
              </a:rPr>
              <a:t>一</a:t>
            </a:r>
            <a:r>
              <a:rPr lang="en-US" sz="7476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般垃圾</a:t>
            </a:r>
            <a:endParaRPr lang="en-US" sz="7476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665501" y="3083303"/>
            <a:ext cx="7215800" cy="2974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  <a:spcBef>
                <a:spcPct val="0"/>
              </a:spcBef>
            </a:pPr>
            <a:r>
              <a:rPr lang="en-US" sz="5776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軟塑膠:L夾、塑膠袋、書套、桌墊、PP板</a:t>
            </a:r>
            <a:r>
              <a:rPr lang="en-US" sz="5776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09298" y="6320054"/>
            <a:ext cx="4692467" cy="3011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77"/>
              </a:lnSpc>
              <a:spcBef>
                <a:spcPct val="0"/>
              </a:spcBef>
            </a:pPr>
            <a:r>
              <a:rPr lang="en-US" sz="5841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木棍、木桿、竹桿</a:t>
            </a:r>
            <a:r>
              <a:rPr lang="en-US" sz="5841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.....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28799" y="6845838"/>
            <a:ext cx="2945300" cy="1959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77"/>
              </a:lnSpc>
              <a:spcBef>
                <a:spcPct val="0"/>
              </a:spcBef>
            </a:pPr>
            <a:r>
              <a:rPr lang="en-US" sz="5841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陶瓷製品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5934E55-1668-4A25-969B-E82E8E8F6F94}"/>
              </a:ext>
            </a:extLst>
          </p:cNvPr>
          <p:cNvSpPr/>
          <p:nvPr/>
        </p:nvSpPr>
        <p:spPr>
          <a:xfrm>
            <a:off x="537993" y="8286112"/>
            <a:ext cx="2148075" cy="1840099"/>
          </a:xfrm>
          <a:custGeom>
            <a:avLst/>
            <a:gdLst/>
            <a:ahLst/>
            <a:cxnLst/>
            <a:rect l="l" t="t" r="r" b="b"/>
            <a:pathLst>
              <a:path w="3598499" h="3517533">
                <a:moveTo>
                  <a:pt x="0" y="0"/>
                </a:moveTo>
                <a:lnTo>
                  <a:pt x="3598499" y="0"/>
                </a:lnTo>
                <a:lnTo>
                  <a:pt x="3598499" y="3517533"/>
                </a:lnTo>
                <a:lnTo>
                  <a:pt x="0" y="3517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784936" y="117604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41232">
            <a:off x="14225274" y="812959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41009" y="429260"/>
            <a:ext cx="3351055" cy="3239042"/>
          </a:xfrm>
          <a:custGeom>
            <a:avLst/>
            <a:gdLst/>
            <a:ahLst/>
            <a:cxnLst/>
            <a:rect l="l" t="t" r="r" b="b"/>
            <a:pathLst>
              <a:path w="5843195" h="5711723">
                <a:moveTo>
                  <a:pt x="0" y="0"/>
                </a:moveTo>
                <a:lnTo>
                  <a:pt x="5843195" y="0"/>
                </a:lnTo>
                <a:lnTo>
                  <a:pt x="5843195" y="5711723"/>
                </a:lnTo>
                <a:lnTo>
                  <a:pt x="0" y="571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30076">
            <a:off x="7611202" y="-1093035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473" y="873023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9" y="0"/>
                </a:lnTo>
                <a:lnTo>
                  <a:pt x="3701079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圖片 11">
            <a:hlinkClick r:id="rId6"/>
            <a:extLst>
              <a:ext uri="{FF2B5EF4-FFF2-40B4-BE49-F238E27FC236}">
                <a16:creationId xmlns:a16="http://schemas.microsoft.com/office/drawing/2014/main" id="{14D76DB9-61BC-4C53-9C09-61B5836B0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3203032"/>
            <a:ext cx="13669589" cy="6748642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89985A87-68FA-46EF-BEC6-5C8A5A5729A9}"/>
              </a:ext>
            </a:extLst>
          </p:cNvPr>
          <p:cNvSpPr txBox="1"/>
          <p:nvPr/>
        </p:nvSpPr>
        <p:spPr>
          <a:xfrm>
            <a:off x="762000" y="649792"/>
            <a:ext cx="11277599" cy="1834545"/>
          </a:xfrm>
          <a:prstGeom prst="wedgeRoundRectCallout">
            <a:avLst>
              <a:gd name="adj1" fmla="val -11041"/>
              <a:gd name="adj2" fmla="val 73564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173B26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cs typeface="Asap Condensed Bold"/>
                <a:sym typeface="Asap Condensed Bold"/>
              </a:rPr>
              <a:t>一</a:t>
            </a:r>
            <a:r>
              <a:rPr lang="zh-TW" altLang="en-US" sz="96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起來挑戰！</a:t>
            </a:r>
            <a:endParaRPr lang="en-US" altLang="zh-TW" sz="96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784936" y="117604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41232">
            <a:off x="14225274" y="812959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41009" y="429260"/>
            <a:ext cx="3351055" cy="3239042"/>
          </a:xfrm>
          <a:custGeom>
            <a:avLst/>
            <a:gdLst/>
            <a:ahLst/>
            <a:cxnLst/>
            <a:rect l="l" t="t" r="r" b="b"/>
            <a:pathLst>
              <a:path w="5843195" h="5711723">
                <a:moveTo>
                  <a:pt x="0" y="0"/>
                </a:moveTo>
                <a:lnTo>
                  <a:pt x="5843195" y="0"/>
                </a:lnTo>
                <a:lnTo>
                  <a:pt x="5843195" y="5711723"/>
                </a:lnTo>
                <a:lnTo>
                  <a:pt x="0" y="571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30076">
            <a:off x="7611202" y="-1093035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473" y="873023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9" y="0"/>
                </a:lnTo>
                <a:lnTo>
                  <a:pt x="3701079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89985A87-68FA-46EF-BEC6-5C8A5A5729A9}"/>
              </a:ext>
            </a:extLst>
          </p:cNvPr>
          <p:cNvSpPr txBox="1"/>
          <p:nvPr/>
        </p:nvSpPr>
        <p:spPr>
          <a:xfrm>
            <a:off x="1084942" y="601048"/>
            <a:ext cx="9583057" cy="1834545"/>
          </a:xfrm>
          <a:prstGeom prst="wedgeRoundRectCallout">
            <a:avLst>
              <a:gd name="adj1" fmla="val -11041"/>
              <a:gd name="adj2" fmla="val 73564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回收大百科</a:t>
            </a:r>
            <a:endParaRPr lang="en-US" altLang="zh-TW" sz="96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pic>
        <p:nvPicPr>
          <p:cNvPr id="2" name="圖片 1">
            <a:hlinkClick r:id="rId6"/>
            <a:extLst>
              <a:ext uri="{FF2B5EF4-FFF2-40B4-BE49-F238E27FC236}">
                <a16:creationId xmlns:a16="http://schemas.microsoft.com/office/drawing/2014/main" id="{7B35C3D0-3ABB-4D8F-89BC-04E621F42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85" y="3234916"/>
            <a:ext cx="13229657" cy="65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20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784936" y="117604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41232">
            <a:off x="14225274" y="812959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41009" y="429260"/>
            <a:ext cx="3351055" cy="3239042"/>
          </a:xfrm>
          <a:custGeom>
            <a:avLst/>
            <a:gdLst/>
            <a:ahLst/>
            <a:cxnLst/>
            <a:rect l="l" t="t" r="r" b="b"/>
            <a:pathLst>
              <a:path w="5843195" h="5711723">
                <a:moveTo>
                  <a:pt x="0" y="0"/>
                </a:moveTo>
                <a:lnTo>
                  <a:pt x="5843195" y="0"/>
                </a:lnTo>
                <a:lnTo>
                  <a:pt x="5843195" y="5711723"/>
                </a:lnTo>
                <a:lnTo>
                  <a:pt x="0" y="571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30076">
            <a:off x="7611202" y="-1093035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473" y="873023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9" y="0"/>
                </a:lnTo>
                <a:lnTo>
                  <a:pt x="3701079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89985A87-68FA-46EF-BEC6-5C8A5A5729A9}"/>
              </a:ext>
            </a:extLst>
          </p:cNvPr>
          <p:cNvSpPr txBox="1"/>
          <p:nvPr/>
        </p:nvSpPr>
        <p:spPr>
          <a:xfrm>
            <a:off x="428150" y="214236"/>
            <a:ext cx="16183450" cy="1780275"/>
          </a:xfrm>
          <a:prstGeom prst="wedgeRoundRectCallout">
            <a:avLst>
              <a:gd name="adj1" fmla="val -11041"/>
              <a:gd name="adj2" fmla="val 73564"/>
              <a:gd name="adj3" fmla="val 16667"/>
            </a:avLst>
          </a:prstGeom>
          <a:solidFill>
            <a:schemeClr val="accent3">
              <a:lumMod val="20000"/>
              <a:lumOff val="80000"/>
              <a:alpha val="63000"/>
            </a:schemeClr>
          </a:solidFill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記得張貼在教室公告欄喔</a:t>
            </a:r>
            <a:endParaRPr lang="en-US" altLang="zh-TW" sz="72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F1B354-4E1E-43F1-B85E-0F20941B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183" y="2669316"/>
            <a:ext cx="10517633" cy="73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37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46003" y="8269179"/>
            <a:ext cx="9094816" cy="1305679"/>
            <a:chOff x="0" y="0"/>
            <a:chExt cx="812800" cy="1800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80001"/>
            </a:xfrm>
            <a:custGeom>
              <a:avLst/>
              <a:gdLst/>
              <a:ahLst/>
              <a:cxnLst/>
              <a:rect l="l" t="t" r="r" b="b"/>
              <a:pathLst>
                <a:path w="812800" h="180001">
                  <a:moveTo>
                    <a:pt x="90001" y="0"/>
                  </a:moveTo>
                  <a:lnTo>
                    <a:pt x="722799" y="0"/>
                  </a:lnTo>
                  <a:cubicBezTo>
                    <a:pt x="746669" y="0"/>
                    <a:pt x="769561" y="9482"/>
                    <a:pt x="786439" y="26361"/>
                  </a:cubicBezTo>
                  <a:cubicBezTo>
                    <a:pt x="803318" y="43239"/>
                    <a:pt x="812800" y="66131"/>
                    <a:pt x="812800" y="90001"/>
                  </a:cubicBezTo>
                  <a:lnTo>
                    <a:pt x="812800" y="90001"/>
                  </a:lnTo>
                  <a:cubicBezTo>
                    <a:pt x="812800" y="139707"/>
                    <a:pt x="772505" y="180001"/>
                    <a:pt x="722799" y="180001"/>
                  </a:cubicBezTo>
                  <a:lnTo>
                    <a:pt x="90001" y="180001"/>
                  </a:lnTo>
                  <a:cubicBezTo>
                    <a:pt x="66131" y="180001"/>
                    <a:pt x="43239" y="170519"/>
                    <a:pt x="26361" y="153641"/>
                  </a:cubicBezTo>
                  <a:cubicBezTo>
                    <a:pt x="9482" y="136762"/>
                    <a:pt x="0" y="113870"/>
                    <a:pt x="0" y="90001"/>
                  </a:cubicBezTo>
                  <a:lnTo>
                    <a:pt x="0" y="90001"/>
                  </a:lnTo>
                  <a:cubicBezTo>
                    <a:pt x="0" y="66131"/>
                    <a:pt x="9482" y="43239"/>
                    <a:pt x="26361" y="26361"/>
                  </a:cubicBezTo>
                  <a:cubicBezTo>
                    <a:pt x="43239" y="9482"/>
                    <a:pt x="66131" y="0"/>
                    <a:pt x="90001" y="0"/>
                  </a:cubicBezTo>
                  <a:close/>
                </a:path>
              </a:pathLst>
            </a:custGeom>
            <a:solidFill>
              <a:srgbClr val="FFE87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227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書法中楷（注音一）" panose="02010609010101010101" pitchFamily="49" charset="-120"/>
                <a:ea typeface="書法中楷（注音一）" panose="02010609010101010101" pitchFamily="49" charset="-12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8784936" y="117604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41232">
            <a:off x="14225274" y="812959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76145" y="1680219"/>
            <a:ext cx="5843195" cy="5711723"/>
          </a:xfrm>
          <a:custGeom>
            <a:avLst/>
            <a:gdLst/>
            <a:ahLst/>
            <a:cxnLst/>
            <a:rect l="l" t="t" r="r" b="b"/>
            <a:pathLst>
              <a:path w="5843195" h="5711723">
                <a:moveTo>
                  <a:pt x="0" y="0"/>
                </a:moveTo>
                <a:lnTo>
                  <a:pt x="5843195" y="0"/>
                </a:lnTo>
                <a:lnTo>
                  <a:pt x="5843195" y="5711723"/>
                </a:lnTo>
                <a:lnTo>
                  <a:pt x="0" y="5711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30076">
            <a:off x="7611202" y="-1093035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473" y="873023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9" y="0"/>
                </a:lnTo>
                <a:lnTo>
                  <a:pt x="3701079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19601" y="8632545"/>
            <a:ext cx="8460620" cy="609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5"/>
              </a:lnSpc>
              <a:spcBef>
                <a:spcPct val="0"/>
              </a:spcBef>
            </a:pPr>
            <a:r>
              <a:rPr lang="zh-TW" altLang="en-US" sz="3932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認真的你，讓世界</a:t>
            </a:r>
            <a:r>
              <a:rPr lang="zh-TW" altLang="en-US" sz="3932" b="1" dirty="0">
                <a:solidFill>
                  <a:srgbClr val="173B26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  <a:cs typeface="Asap Condensed Bold"/>
                <a:sym typeface="Asap Condensed Bold"/>
              </a:rPr>
              <a:t>更</a:t>
            </a:r>
            <a:r>
              <a:rPr lang="zh-TW" altLang="en-US" sz="3932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美麗</a:t>
            </a:r>
            <a:r>
              <a:rPr lang="en-US" altLang="zh-TW" sz="3932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!</a:t>
            </a:r>
            <a:endParaRPr lang="en-US" sz="3932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8041" y="1942188"/>
            <a:ext cx="12077700" cy="5706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534"/>
              </a:lnSpc>
            </a:pPr>
            <a:r>
              <a:rPr lang="en-US" sz="1227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分類做好</a:t>
            </a:r>
          </a:p>
          <a:p>
            <a:pPr algn="l">
              <a:lnSpc>
                <a:spcPts val="11534"/>
              </a:lnSpc>
            </a:pPr>
            <a:endParaRPr lang="en-US" sz="1227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l">
              <a:lnSpc>
                <a:spcPts val="11534"/>
              </a:lnSpc>
            </a:pPr>
            <a:r>
              <a:rPr lang="en-US" sz="1227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環境</a:t>
            </a:r>
            <a:r>
              <a:rPr lang="en-US" sz="12270" b="1" dirty="0">
                <a:solidFill>
                  <a:srgbClr val="173B26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  <a:cs typeface="Asap Condensed Bold"/>
                <a:sym typeface="Asap Condensed Bold"/>
              </a:rPr>
              <a:t>更</a:t>
            </a:r>
            <a:r>
              <a:rPr lang="en-US" sz="1227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美好</a:t>
            </a:r>
          </a:p>
          <a:p>
            <a:pPr algn="l">
              <a:lnSpc>
                <a:spcPts val="10030"/>
              </a:lnSpc>
            </a:pPr>
            <a:endParaRPr lang="en-US" sz="12270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02778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4064" y="622687"/>
            <a:ext cx="16454736" cy="1295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613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源頭減廢</a:t>
            </a:r>
            <a:r>
              <a:rPr lang="en-US" sz="80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-減少製造垃圾</a:t>
            </a:r>
          </a:p>
        </p:txBody>
      </p:sp>
      <p:sp>
        <p:nvSpPr>
          <p:cNvPr id="3" name="Freeform 3"/>
          <p:cNvSpPr/>
          <p:nvPr/>
        </p:nvSpPr>
        <p:spPr>
          <a:xfrm>
            <a:off x="7707297" y="1309312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1967">
            <a:off x="13692541" y="3477274"/>
            <a:ext cx="732186" cy="5229898"/>
          </a:xfrm>
          <a:custGeom>
            <a:avLst/>
            <a:gdLst/>
            <a:ahLst/>
            <a:cxnLst/>
            <a:rect l="l" t="t" r="r" b="b"/>
            <a:pathLst>
              <a:path w="732186" h="5229898">
                <a:moveTo>
                  <a:pt x="0" y="0"/>
                </a:moveTo>
                <a:lnTo>
                  <a:pt x="732186" y="0"/>
                </a:lnTo>
                <a:lnTo>
                  <a:pt x="732186" y="5229898"/>
                </a:lnTo>
                <a:lnTo>
                  <a:pt x="0" y="5229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45019" y="2579904"/>
            <a:ext cx="2527547" cy="5878016"/>
          </a:xfrm>
          <a:custGeom>
            <a:avLst/>
            <a:gdLst/>
            <a:ahLst/>
            <a:cxnLst/>
            <a:rect l="l" t="t" r="r" b="b"/>
            <a:pathLst>
              <a:path w="2527547" h="5878016">
                <a:moveTo>
                  <a:pt x="0" y="0"/>
                </a:moveTo>
                <a:lnTo>
                  <a:pt x="2527547" y="0"/>
                </a:lnTo>
                <a:lnTo>
                  <a:pt x="2527547" y="5878015"/>
                </a:lnTo>
                <a:lnTo>
                  <a:pt x="0" y="5878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2359">
            <a:off x="14717680" y="3407029"/>
            <a:ext cx="1327087" cy="5229898"/>
          </a:xfrm>
          <a:custGeom>
            <a:avLst/>
            <a:gdLst/>
            <a:ahLst/>
            <a:cxnLst/>
            <a:rect l="l" t="t" r="r" b="b"/>
            <a:pathLst>
              <a:path w="1327087" h="5229898">
                <a:moveTo>
                  <a:pt x="0" y="0"/>
                </a:moveTo>
                <a:lnTo>
                  <a:pt x="1327087" y="0"/>
                </a:lnTo>
                <a:lnTo>
                  <a:pt x="1327087" y="5229899"/>
                </a:lnTo>
                <a:lnTo>
                  <a:pt x="0" y="5229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83777" y="5727788"/>
            <a:ext cx="5631115" cy="5229898"/>
          </a:xfrm>
          <a:custGeom>
            <a:avLst/>
            <a:gdLst/>
            <a:ahLst/>
            <a:cxnLst/>
            <a:rect l="l" t="t" r="r" b="b"/>
            <a:pathLst>
              <a:path w="5631115" h="5229898">
                <a:moveTo>
                  <a:pt x="0" y="0"/>
                </a:moveTo>
                <a:lnTo>
                  <a:pt x="5631115" y="0"/>
                </a:lnTo>
                <a:lnTo>
                  <a:pt x="5631115" y="5229898"/>
                </a:lnTo>
                <a:lnTo>
                  <a:pt x="0" y="52298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051549">
            <a:off x="16276102" y="-1355433"/>
            <a:ext cx="4330387" cy="4021847"/>
          </a:xfrm>
          <a:custGeom>
            <a:avLst/>
            <a:gdLst/>
            <a:ahLst/>
            <a:cxnLst/>
            <a:rect l="l" t="t" r="r" b="b"/>
            <a:pathLst>
              <a:path w="4330387" h="4021847">
                <a:moveTo>
                  <a:pt x="0" y="0"/>
                </a:moveTo>
                <a:lnTo>
                  <a:pt x="4330387" y="0"/>
                </a:lnTo>
                <a:lnTo>
                  <a:pt x="4330387" y="4021848"/>
                </a:lnTo>
                <a:lnTo>
                  <a:pt x="0" y="4021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71808" y="3026345"/>
            <a:ext cx="14343089" cy="5316392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1.早餐在家或在早餐店</a:t>
            </a:r>
            <a:r>
              <a:rPr lang="zh-TW" altLang="en-US" sz="60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吃完</a:t>
            </a:r>
            <a:r>
              <a:rPr lang="en-US" sz="60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2.不帶零食飲料進校園。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3.自備可重複使用容器。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4.</a:t>
            </a:r>
            <a:r>
              <a:rPr lang="en-US" sz="6000" b="1" dirty="0">
                <a:solidFill>
                  <a:srgbClr val="173B26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  <a:cs typeface="Asap Condensed Bold"/>
                <a:sym typeface="Asap Condensed Bold"/>
              </a:rPr>
              <a:t>不</a:t>
            </a:r>
            <a:r>
              <a:rPr lang="en-US" sz="60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使用</a:t>
            </a:r>
            <a:r>
              <a:rPr lang="en-US" sz="6000" b="1" dirty="0">
                <a:solidFill>
                  <a:srgbClr val="173B26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  <a:cs typeface="Asap Condensed Bold"/>
                <a:sym typeface="Asap Condensed Bold"/>
              </a:rPr>
              <a:t>一</a:t>
            </a:r>
            <a:r>
              <a:rPr lang="en-US" sz="60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次性容器。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365003" y="1431651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99456" y="4354165"/>
            <a:ext cx="4250551" cy="5175709"/>
          </a:xfrm>
          <a:custGeom>
            <a:avLst/>
            <a:gdLst/>
            <a:ahLst/>
            <a:cxnLst/>
            <a:rect l="l" t="t" r="r" b="b"/>
            <a:pathLst>
              <a:path w="4250551" h="5175709">
                <a:moveTo>
                  <a:pt x="0" y="0"/>
                </a:moveTo>
                <a:lnTo>
                  <a:pt x="4250552" y="0"/>
                </a:lnTo>
                <a:lnTo>
                  <a:pt x="4250552" y="5175709"/>
                </a:lnTo>
                <a:lnTo>
                  <a:pt x="0" y="5175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7993" y="2451145"/>
            <a:ext cx="15006807" cy="646330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垃圾</a:t>
            </a:r>
            <a:r>
              <a:rPr lang="zh-TW" altLang="en-US" sz="6000" b="1" dirty="0">
                <a:solidFill>
                  <a:srgbClr val="0070C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  <a:cs typeface="Asap Condensed Bold"/>
                <a:sym typeface="Asap Condensed Bold"/>
              </a:rPr>
              <a:t>子</a:t>
            </a:r>
            <a:r>
              <a:rPr lang="zh-TW" altLang="en-US" sz="60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車時間：每日開放</a:t>
            </a:r>
            <a:endParaRPr lang="en-US" altLang="zh-TW" sz="60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08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00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–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08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15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</a:t>
            </a:r>
            <a:r>
              <a:rPr lang="en-US" altLang="zh-TW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(</a:t>
            </a:r>
            <a:r>
              <a:rPr lang="zh-TW" altLang="en-US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晨讀及升旗</a:t>
            </a:r>
            <a:r>
              <a:rPr lang="en-US" altLang="zh-TW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08</a:t>
            </a:r>
            <a:r>
              <a:rPr lang="zh-TW" altLang="en-US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00</a:t>
            </a:r>
            <a:r>
              <a:rPr lang="zh-TW" altLang="en-US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</a:t>
            </a:r>
            <a:r>
              <a:rPr lang="en-US" altLang="zh-TW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-</a:t>
            </a:r>
            <a:r>
              <a:rPr lang="zh-TW" altLang="en-US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</a:t>
            </a:r>
            <a:r>
              <a:rPr lang="en-US" altLang="zh-TW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08</a:t>
            </a:r>
            <a:r>
              <a:rPr lang="zh-TW" altLang="en-US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10)</a:t>
            </a:r>
            <a:endParaRPr lang="en-US" altLang="zh-TW" sz="6000" b="1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12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30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–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12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40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</a:t>
            </a:r>
            <a:r>
              <a:rPr lang="en-US" altLang="zh-TW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(</a:t>
            </a:r>
            <a:r>
              <a:rPr lang="zh-TW" altLang="en-US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晨讀及星期三中午</a:t>
            </a:r>
            <a:r>
              <a:rPr lang="zh-TW" altLang="en-US" sz="3200" b="1" dirty="0">
                <a:solidFill>
                  <a:srgbClr val="0070C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  <a:cs typeface="Asap Condensed Bold"/>
                <a:sym typeface="Asap Condensed Bold"/>
              </a:rPr>
              <a:t>不</a:t>
            </a:r>
            <a:r>
              <a:rPr lang="zh-TW" altLang="en-US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開放</a:t>
            </a:r>
            <a:r>
              <a:rPr lang="en-US" altLang="zh-TW" sz="32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) </a:t>
            </a:r>
          </a:p>
          <a:p>
            <a:r>
              <a:rPr lang="en-US" sz="60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資源回收</a:t>
            </a:r>
            <a:r>
              <a:rPr lang="zh-TW" altLang="en-US" sz="60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時間</a:t>
            </a:r>
            <a:r>
              <a:rPr lang="en-US" sz="60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</a:p>
          <a:p>
            <a:r>
              <a:rPr lang="zh-TW" altLang="en-US" sz="60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週三</a:t>
            </a:r>
            <a:r>
              <a:rPr lang="zh-TW" altLang="en-US" sz="60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 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08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00 – 08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30</a:t>
            </a:r>
          </a:p>
          <a:p>
            <a:pPr algn="l"/>
            <a:r>
              <a:rPr lang="zh-TW" altLang="en-US" sz="60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週五</a:t>
            </a:r>
            <a:r>
              <a:rPr lang="zh-TW" altLang="en-US" sz="60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 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08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00 – 08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30</a:t>
            </a:r>
          </a:p>
          <a:p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            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12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25 – 12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：</a:t>
            </a:r>
            <a:r>
              <a:rPr lang="en-US" altLang="zh-TW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35</a:t>
            </a:r>
            <a:r>
              <a:rPr lang="zh-TW" altLang="en-US" sz="60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 </a:t>
            </a:r>
            <a:r>
              <a:rPr lang="en-US" altLang="zh-TW" sz="36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回收乳製品空瓶</a:t>
            </a:r>
            <a:r>
              <a:rPr lang="en-US" altLang="zh-TW" sz="3600" b="1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)</a:t>
            </a:r>
            <a:endParaRPr lang="en-US" sz="6000" b="1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012447" y="454573"/>
            <a:ext cx="15218153" cy="1295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613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垃圾分類、資源回收</a:t>
            </a:r>
          </a:p>
        </p:txBody>
      </p:sp>
      <p:sp>
        <p:nvSpPr>
          <p:cNvPr id="6" name="Freeform 6"/>
          <p:cNvSpPr/>
          <p:nvPr/>
        </p:nvSpPr>
        <p:spPr>
          <a:xfrm>
            <a:off x="537993" y="8286112"/>
            <a:ext cx="2148075" cy="1840099"/>
          </a:xfrm>
          <a:custGeom>
            <a:avLst/>
            <a:gdLst/>
            <a:ahLst/>
            <a:cxnLst/>
            <a:rect l="l" t="t" r="r" b="b"/>
            <a:pathLst>
              <a:path w="3598499" h="3517533">
                <a:moveTo>
                  <a:pt x="0" y="0"/>
                </a:moveTo>
                <a:lnTo>
                  <a:pt x="3598499" y="0"/>
                </a:lnTo>
                <a:lnTo>
                  <a:pt x="3598499" y="3517533"/>
                </a:lnTo>
                <a:lnTo>
                  <a:pt x="0" y="3517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19800" y="206165"/>
            <a:ext cx="11811000" cy="9814135"/>
          </a:xfrm>
          <a:custGeom>
            <a:avLst/>
            <a:gdLst/>
            <a:ahLst/>
            <a:cxnLst/>
            <a:rect l="l" t="t" r="r" b="b"/>
            <a:pathLst>
              <a:path w="10389460" h="8480635">
                <a:moveTo>
                  <a:pt x="0" y="0"/>
                </a:moveTo>
                <a:lnTo>
                  <a:pt x="10389460" y="0"/>
                </a:lnTo>
                <a:lnTo>
                  <a:pt x="10389460" y="8480635"/>
                </a:lnTo>
                <a:lnTo>
                  <a:pt x="0" y="8480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98473" y="952500"/>
            <a:ext cx="5216527" cy="1816455"/>
          </a:xfrm>
          <a:prstGeom prst="wedgeRoundRectCallout">
            <a:avLst>
              <a:gd name="adj1" fmla="val 56679"/>
              <a:gd name="adj2" fmla="val 39101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雜紙類</a:t>
            </a:r>
            <a:endParaRPr lang="en-US" altLang="zh-TW" sz="88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3543300"/>
            <a:ext cx="5216527" cy="1019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  <a:spcBef>
                <a:spcPct val="0"/>
              </a:spcBef>
            </a:pPr>
            <a:r>
              <a:rPr lang="en-US" sz="6602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紙張攤平</a:t>
            </a:r>
            <a:endParaRPr lang="en-US" sz="6602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1A3DB34-3EE0-4B1C-BDDD-24C3D3AD0D10}"/>
              </a:ext>
            </a:extLst>
          </p:cNvPr>
          <p:cNvSpPr/>
          <p:nvPr/>
        </p:nvSpPr>
        <p:spPr>
          <a:xfrm>
            <a:off x="537993" y="8286112"/>
            <a:ext cx="2148075" cy="1840099"/>
          </a:xfrm>
          <a:custGeom>
            <a:avLst/>
            <a:gdLst/>
            <a:ahLst/>
            <a:cxnLst/>
            <a:rect l="l" t="t" r="r" b="b"/>
            <a:pathLst>
              <a:path w="3598499" h="3517533">
                <a:moveTo>
                  <a:pt x="0" y="0"/>
                </a:moveTo>
                <a:lnTo>
                  <a:pt x="3598499" y="0"/>
                </a:lnTo>
                <a:lnTo>
                  <a:pt x="3598499" y="3517533"/>
                </a:lnTo>
                <a:lnTo>
                  <a:pt x="0" y="351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73101" y="3274007"/>
            <a:ext cx="5555524" cy="6658683"/>
          </a:xfrm>
          <a:custGeom>
            <a:avLst/>
            <a:gdLst/>
            <a:ahLst/>
            <a:cxnLst/>
            <a:rect l="l" t="t" r="r" b="b"/>
            <a:pathLst>
              <a:path w="6088924" h="7954083">
                <a:moveTo>
                  <a:pt x="0" y="0"/>
                </a:moveTo>
                <a:lnTo>
                  <a:pt x="6088924" y="0"/>
                </a:lnTo>
                <a:lnTo>
                  <a:pt x="6088924" y="7954083"/>
                </a:lnTo>
                <a:lnTo>
                  <a:pt x="0" y="795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058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8783" y="723900"/>
            <a:ext cx="5181600" cy="2102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  <a:spcBef>
                <a:spcPct val="0"/>
              </a:spcBef>
            </a:pPr>
            <a:r>
              <a:rPr lang="en-US" sz="6259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紙箱</a:t>
            </a:r>
            <a:endParaRPr lang="en-US" sz="6259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ctr">
              <a:lnSpc>
                <a:spcPts val="8763"/>
              </a:lnSpc>
              <a:spcBef>
                <a:spcPct val="0"/>
              </a:spcBef>
            </a:pPr>
            <a:r>
              <a:rPr lang="en-US" sz="6259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拆開壓平</a:t>
            </a:r>
            <a:endParaRPr lang="en-US" sz="6259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07514EF-7118-4B44-832C-FF8561F89E12}"/>
              </a:ext>
            </a:extLst>
          </p:cNvPr>
          <p:cNvSpPr txBox="1"/>
          <p:nvPr/>
        </p:nvSpPr>
        <p:spPr>
          <a:xfrm>
            <a:off x="6939029" y="293957"/>
            <a:ext cx="1601740" cy="5647462"/>
          </a:xfrm>
          <a:prstGeom prst="wedgeRoundRectCallout">
            <a:avLst>
              <a:gd name="adj1" fmla="val -82197"/>
              <a:gd name="adj2" fmla="val 25483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紙板類</a:t>
            </a:r>
            <a:endParaRPr lang="en-US" altLang="zh-TW" sz="88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91ADA84-6B13-4839-86E6-09EC014BB2ED}"/>
              </a:ext>
            </a:extLst>
          </p:cNvPr>
          <p:cNvSpPr txBox="1"/>
          <p:nvPr/>
        </p:nvSpPr>
        <p:spPr>
          <a:xfrm>
            <a:off x="9597664" y="1740839"/>
            <a:ext cx="1601740" cy="5647462"/>
          </a:xfrm>
          <a:prstGeom prst="wedgeRoundRectCallout">
            <a:avLst>
              <a:gd name="adj1" fmla="val 88665"/>
              <a:gd name="adj2" fmla="val 6719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書籍類</a:t>
            </a:r>
            <a:endParaRPr lang="en-US" altLang="zh-TW" sz="88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A0EDAFE-9C10-4B17-8292-16CE70981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4" t="10870" r="8696" b="17391"/>
          <a:stretch/>
        </p:blipFill>
        <p:spPr>
          <a:xfrm>
            <a:off x="14859000" y="7372651"/>
            <a:ext cx="2625436" cy="240665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D907D78-1CA0-421A-8F8B-6BA6A1A5BAD3}"/>
              </a:ext>
            </a:extLst>
          </p:cNvPr>
          <p:cNvSpPr txBox="1"/>
          <p:nvPr/>
        </p:nvSpPr>
        <p:spPr>
          <a:xfrm>
            <a:off x="6559675" y="8191500"/>
            <a:ext cx="78566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或</a:t>
            </a:r>
            <a:r>
              <a:rPr lang="zh-TW" altLang="en-US" sz="4800" b="1" dirty="0">
                <a:solidFill>
                  <a:srgbClr val="0099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用汽水繩</a:t>
            </a:r>
            <a:r>
              <a:rPr lang="zh-TW" altLang="en-US" sz="48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綁緊喔</a:t>
            </a:r>
            <a:r>
              <a:rPr lang="en-US" altLang="zh-TW" sz="48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~</a:t>
            </a:r>
          </a:p>
          <a:p>
            <a:pPr algn="ctr"/>
            <a:r>
              <a:rPr lang="en-US" altLang="zh-TW" sz="36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36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可以來學務處拿繩子</a:t>
            </a:r>
            <a:r>
              <a:rPr lang="en-US" altLang="zh-TW" sz="36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  <a:endParaRPr lang="zh-TW" altLang="en-US" sz="36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392DA7B-33CF-435A-B586-46F881A422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5852" t="12961" r="13972" b="7039"/>
          <a:stretch/>
        </p:blipFill>
        <p:spPr>
          <a:xfrm>
            <a:off x="12544137" y="4000500"/>
            <a:ext cx="4965699" cy="318923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92D82A0-E60A-450D-B764-BE2E77E41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652"/>
          <a:stretch/>
        </p:blipFill>
        <p:spPr>
          <a:xfrm>
            <a:off x="11474510" y="271062"/>
            <a:ext cx="4495799" cy="349647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3A048E4-F679-42F0-9524-5A6FE4488AFC}"/>
              </a:ext>
            </a:extLst>
          </p:cNvPr>
          <p:cNvSpPr txBox="1"/>
          <p:nvPr/>
        </p:nvSpPr>
        <p:spPr>
          <a:xfrm>
            <a:off x="15944909" y="1557635"/>
            <a:ext cx="2262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裝箱</a:t>
            </a:r>
            <a:endParaRPr lang="zh-TW" altLang="en-US" sz="40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06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0" y="3009420"/>
            <a:ext cx="7620000" cy="5181599"/>
          </a:xfrm>
          <a:custGeom>
            <a:avLst/>
            <a:gdLst/>
            <a:ahLst/>
            <a:cxnLst/>
            <a:rect l="l" t="t" r="r" b="b"/>
            <a:pathLst>
              <a:path w="9127834" h="5786562">
                <a:moveTo>
                  <a:pt x="0" y="0"/>
                </a:moveTo>
                <a:lnTo>
                  <a:pt x="9127834" y="0"/>
                </a:lnTo>
                <a:lnTo>
                  <a:pt x="9127834" y="5786562"/>
                </a:lnTo>
                <a:lnTo>
                  <a:pt x="0" y="5786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20400" y="3009420"/>
            <a:ext cx="4953000" cy="5181599"/>
          </a:xfrm>
          <a:custGeom>
            <a:avLst/>
            <a:gdLst/>
            <a:ahLst/>
            <a:cxnLst/>
            <a:rect l="l" t="t" r="r" b="b"/>
            <a:pathLst>
              <a:path w="4746541" h="5539872">
                <a:moveTo>
                  <a:pt x="0" y="0"/>
                </a:moveTo>
                <a:lnTo>
                  <a:pt x="4746541" y="0"/>
                </a:lnTo>
                <a:lnTo>
                  <a:pt x="4746541" y="5539872"/>
                </a:lnTo>
                <a:lnTo>
                  <a:pt x="0" y="5539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934200" y="1035149"/>
            <a:ext cx="11353800" cy="1433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32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寶特瓶、塑膠瓶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67000" y="8511217"/>
            <a:ext cx="14007902" cy="150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53"/>
              </a:lnSpc>
              <a:spcBef>
                <a:spcPct val="0"/>
              </a:spcBef>
            </a:pPr>
            <a:r>
              <a:rPr lang="en-US" sz="9681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洗淨、壓扁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52D9BAF-4A43-40D3-B43B-0AD402BC356E}"/>
              </a:ext>
            </a:extLst>
          </p:cNvPr>
          <p:cNvSpPr txBox="1"/>
          <p:nvPr/>
        </p:nvSpPr>
        <p:spPr>
          <a:xfrm>
            <a:off x="647245" y="647700"/>
            <a:ext cx="6011184" cy="1816455"/>
          </a:xfrm>
          <a:prstGeom prst="wedgeRoundRectCallout">
            <a:avLst>
              <a:gd name="adj1" fmla="val 25252"/>
              <a:gd name="adj2" fmla="val 67174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塑膠類</a:t>
            </a:r>
            <a:endParaRPr lang="en-US" altLang="zh-TW" sz="88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8027798-F43E-4AAA-8022-75D60499DFE6}"/>
              </a:ext>
            </a:extLst>
          </p:cNvPr>
          <p:cNvSpPr/>
          <p:nvPr/>
        </p:nvSpPr>
        <p:spPr>
          <a:xfrm>
            <a:off x="537993" y="8286112"/>
            <a:ext cx="2148075" cy="1840099"/>
          </a:xfrm>
          <a:custGeom>
            <a:avLst/>
            <a:gdLst/>
            <a:ahLst/>
            <a:cxnLst/>
            <a:rect l="l" t="t" r="r" b="b"/>
            <a:pathLst>
              <a:path w="3598499" h="3517533">
                <a:moveTo>
                  <a:pt x="0" y="0"/>
                </a:moveTo>
                <a:lnTo>
                  <a:pt x="3598499" y="0"/>
                </a:lnTo>
                <a:lnTo>
                  <a:pt x="3598499" y="3517533"/>
                </a:lnTo>
                <a:lnTo>
                  <a:pt x="0" y="351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2647" y="3724896"/>
            <a:ext cx="8873454" cy="5987954"/>
          </a:xfrm>
          <a:custGeom>
            <a:avLst/>
            <a:gdLst/>
            <a:ahLst/>
            <a:cxnLst/>
            <a:rect l="l" t="t" r="r" b="b"/>
            <a:pathLst>
              <a:path w="8873454" h="5987954">
                <a:moveTo>
                  <a:pt x="0" y="0"/>
                </a:moveTo>
                <a:lnTo>
                  <a:pt x="8873454" y="0"/>
                </a:lnTo>
                <a:lnTo>
                  <a:pt x="8873454" y="5987954"/>
                </a:lnTo>
                <a:lnTo>
                  <a:pt x="0" y="5987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39599" y="4381500"/>
            <a:ext cx="5828529" cy="5598266"/>
          </a:xfrm>
          <a:custGeom>
            <a:avLst/>
            <a:gdLst/>
            <a:ahLst/>
            <a:cxnLst/>
            <a:rect l="l" t="t" r="r" b="b"/>
            <a:pathLst>
              <a:path w="7594686" h="7191617">
                <a:moveTo>
                  <a:pt x="0" y="0"/>
                </a:moveTo>
                <a:lnTo>
                  <a:pt x="7594687" y="0"/>
                </a:lnTo>
                <a:lnTo>
                  <a:pt x="7594687" y="7191617"/>
                </a:lnTo>
                <a:lnTo>
                  <a:pt x="0" y="7191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273" y="1409700"/>
            <a:ext cx="8056526" cy="1960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31"/>
              </a:lnSpc>
            </a:pPr>
            <a:r>
              <a:rPr lang="zh-TW" altLang="en-US" sz="5879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 </a:t>
            </a:r>
            <a:r>
              <a:rPr lang="en-US" sz="5879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塑膠杯</a:t>
            </a:r>
            <a:r>
              <a:rPr lang="en-US" sz="4400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、</a:t>
            </a:r>
            <a:r>
              <a:rPr lang="en-US" sz="5879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碗</a:t>
            </a:r>
            <a:r>
              <a:rPr lang="en-US" sz="4400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、</a:t>
            </a:r>
            <a:r>
              <a:rPr lang="en-US" sz="5879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蓋</a:t>
            </a:r>
            <a:endParaRPr lang="en-US" sz="5879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ctr">
              <a:lnSpc>
                <a:spcPts val="8231"/>
              </a:lnSpc>
              <a:spcBef>
                <a:spcPct val="0"/>
              </a:spcBef>
            </a:pPr>
            <a:r>
              <a:rPr lang="en-US" sz="5879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沖洗乾淨疊放</a:t>
            </a:r>
            <a:endParaRPr lang="en-US" sz="5879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238728" y="2743390"/>
            <a:ext cx="6629400" cy="1063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3"/>
              </a:lnSpc>
              <a:spcBef>
                <a:spcPct val="0"/>
              </a:spcBef>
            </a:pPr>
            <a:r>
              <a:rPr lang="en-US" sz="6859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工業硬塑膠</a:t>
            </a:r>
            <a:endParaRPr lang="en-US" sz="6859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1CC70D9-CB7E-4496-9316-27BBD7603242}"/>
              </a:ext>
            </a:extLst>
          </p:cNvPr>
          <p:cNvSpPr/>
          <p:nvPr/>
        </p:nvSpPr>
        <p:spPr>
          <a:xfrm>
            <a:off x="16154400" y="352322"/>
            <a:ext cx="1808340" cy="1780039"/>
          </a:xfrm>
          <a:custGeom>
            <a:avLst/>
            <a:gdLst/>
            <a:ahLst/>
            <a:cxnLst/>
            <a:rect l="l" t="t" r="r" b="b"/>
            <a:pathLst>
              <a:path w="2436586" h="2381763">
                <a:moveTo>
                  <a:pt x="0" y="0"/>
                </a:moveTo>
                <a:lnTo>
                  <a:pt x="2436585" y="0"/>
                </a:lnTo>
                <a:lnTo>
                  <a:pt x="2436585" y="2381763"/>
                </a:lnTo>
                <a:lnTo>
                  <a:pt x="0" y="2381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43AEBCE-8387-4283-A1DF-8E1E82CBDCEF}"/>
              </a:ext>
            </a:extLst>
          </p:cNvPr>
          <p:cNvSpPr txBox="1"/>
          <p:nvPr/>
        </p:nvSpPr>
        <p:spPr>
          <a:xfrm>
            <a:off x="8534400" y="307234"/>
            <a:ext cx="5791693" cy="1816455"/>
          </a:xfrm>
          <a:prstGeom prst="wedgeRoundRectCallout">
            <a:avLst>
              <a:gd name="adj1" fmla="val -17228"/>
              <a:gd name="adj2" fmla="val 93159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塑膠類</a:t>
            </a:r>
            <a:endParaRPr lang="en-US" altLang="zh-TW" sz="88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8369" y="3834299"/>
            <a:ext cx="5610421" cy="4524653"/>
          </a:xfrm>
          <a:custGeom>
            <a:avLst/>
            <a:gdLst/>
            <a:ahLst/>
            <a:cxnLst/>
            <a:rect l="l" t="t" r="r" b="b"/>
            <a:pathLst>
              <a:path w="5619366" h="4210817">
                <a:moveTo>
                  <a:pt x="0" y="0"/>
                </a:moveTo>
                <a:lnTo>
                  <a:pt x="5619366" y="0"/>
                </a:lnTo>
                <a:lnTo>
                  <a:pt x="5619366" y="4210818"/>
                </a:lnTo>
                <a:lnTo>
                  <a:pt x="0" y="4210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97230" y="255561"/>
            <a:ext cx="5029200" cy="3578738"/>
          </a:xfrm>
          <a:custGeom>
            <a:avLst/>
            <a:gdLst/>
            <a:ahLst/>
            <a:cxnLst/>
            <a:rect l="l" t="t" r="r" b="b"/>
            <a:pathLst>
              <a:path w="5992909" h="4352906">
                <a:moveTo>
                  <a:pt x="0" y="0"/>
                </a:moveTo>
                <a:lnTo>
                  <a:pt x="5992910" y="0"/>
                </a:lnTo>
                <a:lnTo>
                  <a:pt x="5992910" y="4352906"/>
                </a:lnTo>
                <a:lnTo>
                  <a:pt x="0" y="435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76465" y="4124401"/>
            <a:ext cx="3731620" cy="357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1"/>
              </a:lnSpc>
            </a:pPr>
            <a:r>
              <a:rPr lang="en-US" sz="6000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鐵鋁罐</a:t>
            </a:r>
            <a:endParaRPr lang="en-US" sz="60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ctr">
              <a:lnSpc>
                <a:spcPts val="9761"/>
              </a:lnSpc>
            </a:pPr>
            <a:r>
              <a:rPr lang="en-US" sz="6000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清洗</a:t>
            </a:r>
            <a:endParaRPr lang="en-US" sz="60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ctr">
              <a:lnSpc>
                <a:spcPts val="9761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鋁壓扁</a:t>
            </a:r>
            <a:endParaRPr lang="en-US" sz="60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164791" y="6581127"/>
            <a:ext cx="7010400" cy="1085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61"/>
              </a:lnSpc>
            </a:pPr>
            <a:r>
              <a:rPr lang="en-US" sz="6000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玻璃</a:t>
            </a:r>
            <a:r>
              <a:rPr lang="zh-TW" altLang="en-US" sz="60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請</a:t>
            </a:r>
            <a:r>
              <a:rPr lang="en-US" sz="6000" b="1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小心拿</a:t>
            </a:r>
            <a:endParaRPr lang="en-US" sz="60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AEBC87-7B7B-436D-AF14-EEBBD77AD04D}"/>
              </a:ext>
            </a:extLst>
          </p:cNvPr>
          <p:cNvSpPr/>
          <p:nvPr/>
        </p:nvSpPr>
        <p:spPr>
          <a:xfrm>
            <a:off x="2133600" y="8277154"/>
            <a:ext cx="14730316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48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★破碎的玻璃請</a:t>
            </a:r>
            <a:r>
              <a:rPr lang="zh-TW" altLang="en-US" sz="66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包好</a:t>
            </a:r>
            <a:r>
              <a:rPr lang="zh-TW" altLang="en-US" sz="48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丟</a:t>
            </a:r>
            <a:r>
              <a:rPr lang="zh-TW" altLang="en-US" sz="4800" dirty="0">
                <a:solidFill>
                  <a:srgbClr val="FF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  <a:sym typeface="Asap Condensed Bold"/>
              </a:rPr>
              <a:t>一</a:t>
            </a:r>
            <a:r>
              <a:rPr lang="zh-TW" altLang="en-US" sz="48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般垃圾，</a:t>
            </a:r>
            <a:endParaRPr lang="en-US" altLang="zh-TW" sz="4800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sym typeface="Asap Condensed Bold"/>
            </a:endParaRPr>
          </a:p>
          <a:p>
            <a:pPr algn="ctr">
              <a:spcBef>
                <a:spcPct val="0"/>
              </a:spcBef>
            </a:pPr>
            <a:r>
              <a:rPr lang="zh-TW" altLang="en-US" sz="48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才不會受傷喔！</a:t>
            </a:r>
            <a:endParaRPr lang="en-US" altLang="zh-TW" sz="4800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sym typeface="Asap Condensed Bold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6BB0AA3-DE6D-42AE-8AC6-D7DDF8689199}"/>
              </a:ext>
            </a:extLst>
          </p:cNvPr>
          <p:cNvSpPr txBox="1"/>
          <p:nvPr/>
        </p:nvSpPr>
        <p:spPr>
          <a:xfrm>
            <a:off x="12293601" y="4592292"/>
            <a:ext cx="5881590" cy="1780275"/>
          </a:xfrm>
          <a:prstGeom prst="wedgeRoundRectCallout">
            <a:avLst>
              <a:gd name="adj1" fmla="val 9801"/>
              <a:gd name="adj2" fmla="val -82016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72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玻璃瓶類</a:t>
            </a:r>
            <a:endParaRPr lang="en-US" altLang="zh-TW" sz="72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A49DF2D-9B43-4EC5-ACD3-CAD2C37A3416}"/>
              </a:ext>
            </a:extLst>
          </p:cNvPr>
          <p:cNvSpPr txBox="1"/>
          <p:nvPr/>
        </p:nvSpPr>
        <p:spPr>
          <a:xfrm>
            <a:off x="228600" y="1033183"/>
            <a:ext cx="5791199" cy="1816455"/>
          </a:xfrm>
          <a:prstGeom prst="wedgeRoundRectCallout">
            <a:avLst>
              <a:gd name="adj1" fmla="val -26321"/>
              <a:gd name="adj2" fmla="val 104839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鐵罐類</a:t>
            </a:r>
            <a:endParaRPr lang="en-US" altLang="zh-TW" sz="88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0043ACD7-A935-46AD-AC81-EC9E16561A30}"/>
              </a:ext>
            </a:extLst>
          </p:cNvPr>
          <p:cNvSpPr txBox="1"/>
          <p:nvPr/>
        </p:nvSpPr>
        <p:spPr>
          <a:xfrm>
            <a:off x="6338790" y="1013426"/>
            <a:ext cx="5610420" cy="1816455"/>
          </a:xfrm>
          <a:prstGeom prst="wedgeRoundRectCallout">
            <a:avLst>
              <a:gd name="adj1" fmla="val -65977"/>
              <a:gd name="adj2" fmla="val 145822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鋁罐類</a:t>
            </a:r>
            <a:endParaRPr lang="en-US" altLang="zh-TW" sz="88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981200" y="3314700"/>
            <a:ext cx="5562067" cy="4000111"/>
          </a:xfrm>
          <a:custGeom>
            <a:avLst/>
            <a:gdLst/>
            <a:ahLst/>
            <a:cxnLst/>
            <a:rect l="l" t="t" r="r" b="b"/>
            <a:pathLst>
              <a:path w="5562067" h="4000111">
                <a:moveTo>
                  <a:pt x="0" y="0"/>
                </a:moveTo>
                <a:lnTo>
                  <a:pt x="5562067" y="0"/>
                </a:lnTo>
                <a:lnTo>
                  <a:pt x="5562067" y="4000111"/>
                </a:lnTo>
                <a:lnTo>
                  <a:pt x="0" y="4000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31345" y="3142646"/>
            <a:ext cx="5992909" cy="4000111"/>
          </a:xfrm>
          <a:custGeom>
            <a:avLst/>
            <a:gdLst/>
            <a:ahLst/>
            <a:cxnLst/>
            <a:rect l="l" t="t" r="r" b="b"/>
            <a:pathLst>
              <a:path w="5992909" h="4000111">
                <a:moveTo>
                  <a:pt x="0" y="0"/>
                </a:moveTo>
                <a:lnTo>
                  <a:pt x="5992910" y="0"/>
                </a:lnTo>
                <a:lnTo>
                  <a:pt x="5992910" y="4000111"/>
                </a:lnTo>
                <a:lnTo>
                  <a:pt x="0" y="400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93" r="-1945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803499" y="7435967"/>
            <a:ext cx="7848600" cy="2309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61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光碟</a:t>
            </a:r>
            <a:endParaRPr lang="en-US" sz="72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  <a:p>
            <a:pPr algn="ctr">
              <a:lnSpc>
                <a:spcPts val="9761"/>
              </a:lnSpc>
              <a:spcBef>
                <a:spcPct val="0"/>
              </a:spcBef>
            </a:pPr>
            <a:r>
              <a:rPr lang="zh-TW" altLang="en-US" sz="54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記得拆除包裝唷</a:t>
            </a:r>
            <a:r>
              <a:rPr lang="en-US" altLang="zh-TW" sz="54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sym typeface="Asap Condensed Bold"/>
              </a:rPr>
              <a:t>~</a:t>
            </a:r>
            <a:endParaRPr lang="en-US" sz="54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sym typeface="Asap Condensed Bold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0C129CA-28F2-4B2A-88CE-E0C72282D2AD}"/>
              </a:ext>
            </a:extLst>
          </p:cNvPr>
          <p:cNvSpPr txBox="1"/>
          <p:nvPr/>
        </p:nvSpPr>
        <p:spPr>
          <a:xfrm>
            <a:off x="1676400" y="541298"/>
            <a:ext cx="5562067" cy="1816455"/>
          </a:xfrm>
          <a:prstGeom prst="wedgeRoundRectCallout">
            <a:avLst>
              <a:gd name="adj1" fmla="val 13171"/>
              <a:gd name="adj2" fmla="val 95709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電池類</a:t>
            </a:r>
            <a:endParaRPr lang="en-US" altLang="zh-TW" sz="88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CA4B7F8C-F9ED-4289-BF3D-FDA0B6B2A2ED}"/>
              </a:ext>
            </a:extLst>
          </p:cNvPr>
          <p:cNvSpPr txBox="1"/>
          <p:nvPr/>
        </p:nvSpPr>
        <p:spPr>
          <a:xfrm>
            <a:off x="9829800" y="541298"/>
            <a:ext cx="5562067" cy="1816455"/>
          </a:xfrm>
          <a:prstGeom prst="wedgeRoundRectCallout">
            <a:avLst>
              <a:gd name="adj1" fmla="val 23087"/>
              <a:gd name="adj2" fmla="val 82924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Asap Condensed Bold"/>
                <a:sym typeface="Asap Condensed Bold"/>
              </a:rPr>
              <a:t>光碟類</a:t>
            </a:r>
            <a:endParaRPr lang="en-US" altLang="zh-TW" sz="8800" b="1" dirty="0">
              <a:solidFill>
                <a:srgbClr val="173B2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Asap Condensed Bold"/>
              <a:sym typeface="Asap Condensed Bold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B22CB3F-BB96-4B44-866D-CC54D3B1F317}"/>
              </a:ext>
            </a:extLst>
          </p:cNvPr>
          <p:cNvSpPr/>
          <p:nvPr/>
        </p:nvSpPr>
        <p:spPr>
          <a:xfrm>
            <a:off x="537993" y="8286112"/>
            <a:ext cx="2148075" cy="1840099"/>
          </a:xfrm>
          <a:custGeom>
            <a:avLst/>
            <a:gdLst/>
            <a:ahLst/>
            <a:cxnLst/>
            <a:rect l="l" t="t" r="r" b="b"/>
            <a:pathLst>
              <a:path w="3598499" h="3517533">
                <a:moveTo>
                  <a:pt x="0" y="0"/>
                </a:moveTo>
                <a:lnTo>
                  <a:pt x="3598499" y="0"/>
                </a:lnTo>
                <a:lnTo>
                  <a:pt x="3598499" y="3517533"/>
                </a:lnTo>
                <a:lnTo>
                  <a:pt x="0" y="351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39134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285</Words>
  <Application>Microsoft Office PowerPoint</Application>
  <PresentationFormat>自訂</PresentationFormat>
  <Paragraphs>74</Paragraphs>
  <Slides>16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Asap Condensed Bold</vt:lpstr>
      <vt:lpstr>書法中楷（破音三）</vt:lpstr>
      <vt:lpstr>新細明體</vt:lpstr>
      <vt:lpstr>書法中楷（注音一）</vt:lpstr>
      <vt:lpstr>Calibri</vt:lpstr>
      <vt:lpstr>Arial</vt:lpstr>
      <vt:lpstr>書法中楷（破音二）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垃圾分類 源頭減量</dc:title>
  <dc:creator>衛生組長</dc:creator>
  <cp:lastModifiedBy>教學組專用電腦</cp:lastModifiedBy>
  <cp:revision>17</cp:revision>
  <dcterms:created xsi:type="dcterms:W3CDTF">2006-08-16T00:00:00Z</dcterms:created>
  <dcterms:modified xsi:type="dcterms:W3CDTF">2024-09-20T03:10:28Z</dcterms:modified>
  <dc:identifier>DAGPAjWUW74</dc:identifier>
</cp:coreProperties>
</file>